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87"/>
  </p:notesMasterIdLst>
  <p:sldIdLst>
    <p:sldId id="256" r:id="rId2"/>
    <p:sldId id="276" r:id="rId3"/>
    <p:sldId id="280" r:id="rId4"/>
    <p:sldId id="277" r:id="rId5"/>
    <p:sldId id="278" r:id="rId6"/>
    <p:sldId id="281" r:id="rId7"/>
    <p:sldId id="315" r:id="rId8"/>
    <p:sldId id="316" r:id="rId9"/>
    <p:sldId id="317" r:id="rId10"/>
    <p:sldId id="325" r:id="rId11"/>
    <p:sldId id="323" r:id="rId12"/>
    <p:sldId id="324" r:id="rId13"/>
    <p:sldId id="322" r:id="rId14"/>
    <p:sldId id="320" r:id="rId15"/>
    <p:sldId id="321" r:id="rId16"/>
    <p:sldId id="326" r:id="rId17"/>
    <p:sldId id="260" r:id="rId18"/>
    <p:sldId id="329" r:id="rId19"/>
    <p:sldId id="331" r:id="rId20"/>
    <p:sldId id="330" r:id="rId21"/>
    <p:sldId id="334" r:id="rId22"/>
    <p:sldId id="336" r:id="rId23"/>
    <p:sldId id="337" r:id="rId24"/>
    <p:sldId id="338" r:id="rId25"/>
    <p:sldId id="339" r:id="rId26"/>
    <p:sldId id="340" r:id="rId27"/>
    <p:sldId id="341" r:id="rId28"/>
    <p:sldId id="261" r:id="rId29"/>
    <p:sldId id="342" r:id="rId30"/>
    <p:sldId id="343" r:id="rId31"/>
    <p:sldId id="344" r:id="rId32"/>
    <p:sldId id="346" r:id="rId33"/>
    <p:sldId id="347" r:id="rId34"/>
    <p:sldId id="348" r:id="rId35"/>
    <p:sldId id="349" r:id="rId36"/>
    <p:sldId id="351" r:id="rId37"/>
    <p:sldId id="352" r:id="rId38"/>
    <p:sldId id="358" r:id="rId39"/>
    <p:sldId id="363" r:id="rId40"/>
    <p:sldId id="359" r:id="rId41"/>
    <p:sldId id="360" r:id="rId42"/>
    <p:sldId id="364" r:id="rId43"/>
    <p:sldId id="262" r:id="rId44"/>
    <p:sldId id="397" r:id="rId45"/>
    <p:sldId id="327" r:id="rId46"/>
    <p:sldId id="365" r:id="rId47"/>
    <p:sldId id="367" r:id="rId48"/>
    <p:sldId id="366" r:id="rId49"/>
    <p:sldId id="391" r:id="rId50"/>
    <p:sldId id="392" r:id="rId51"/>
    <p:sldId id="390" r:id="rId52"/>
    <p:sldId id="266" r:id="rId53"/>
    <p:sldId id="368" r:id="rId54"/>
    <p:sldId id="371" r:id="rId55"/>
    <p:sldId id="370" r:id="rId56"/>
    <p:sldId id="369" r:id="rId57"/>
    <p:sldId id="268" r:id="rId58"/>
    <p:sldId id="372" r:id="rId59"/>
    <p:sldId id="377" r:id="rId60"/>
    <p:sldId id="269" r:id="rId61"/>
    <p:sldId id="374" r:id="rId62"/>
    <p:sldId id="378" r:id="rId63"/>
    <p:sldId id="373" r:id="rId64"/>
    <p:sldId id="379" r:id="rId65"/>
    <p:sldId id="380" r:id="rId66"/>
    <p:sldId id="375" r:id="rId67"/>
    <p:sldId id="382" r:id="rId68"/>
    <p:sldId id="381" r:id="rId69"/>
    <p:sldId id="270" r:id="rId70"/>
    <p:sldId id="399" r:id="rId71"/>
    <p:sldId id="384" r:id="rId72"/>
    <p:sldId id="387" r:id="rId73"/>
    <p:sldId id="385" r:id="rId74"/>
    <p:sldId id="386" r:id="rId75"/>
    <p:sldId id="400" r:id="rId76"/>
    <p:sldId id="401" r:id="rId77"/>
    <p:sldId id="402" r:id="rId78"/>
    <p:sldId id="258" r:id="rId79"/>
    <p:sldId id="388" r:id="rId80"/>
    <p:sldId id="389" r:id="rId81"/>
    <p:sldId id="393" r:id="rId82"/>
    <p:sldId id="395" r:id="rId83"/>
    <p:sldId id="396" r:id="rId84"/>
    <p:sldId id="376" r:id="rId85"/>
    <p:sldId id="394" r:id="rId86"/>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58C4943-21B2-4159-9FAA-676DA444B730}" v="333" dt="2024-03-11T12:49:32.50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927" autoAdjust="0"/>
    <p:restoredTop sz="74248" autoAdjust="0"/>
  </p:normalViewPr>
  <p:slideViewPr>
    <p:cSldViewPr snapToGrid="0">
      <p:cViewPr varScale="1">
        <p:scale>
          <a:sx n="81" d="100"/>
          <a:sy n="81" d="100"/>
        </p:scale>
        <p:origin x="1762" y="58"/>
      </p:cViewPr>
      <p:guideLst>
        <p:guide orient="horz" pos="162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theme" Target="theme/theme1.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microsoft.com/office/2015/10/relationships/revisionInfo" Target="revisionInfo.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2b9aef4601f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2b9aef4601f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And the way we typically study this data is through the use of language encoding models. And these are models that attempt to predict what the voxelwise response to a given language stimulus will be. So, how this works, is we have our stimulus data which as I mentioned a moment ago is about 20 hours of podcast data. </a:t>
            </a:r>
            <a:endParaRPr dirty="0"/>
          </a:p>
        </p:txBody>
      </p:sp>
    </p:spTree>
    <p:extLst>
      <p:ext uri="{BB962C8B-B14F-4D97-AF65-F5344CB8AC3E}">
        <p14:creationId xmlns:p14="http://schemas.microsoft.com/office/powerpoint/2010/main" val="12638318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2b9aef4601f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2b9aef4601f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And we first start this process by transcribing this audio into words by annotating each word with a label of what it is and at what time it occurred.</a:t>
            </a:r>
            <a:endParaRPr dirty="0"/>
          </a:p>
        </p:txBody>
      </p:sp>
    </p:spTree>
    <p:extLst>
      <p:ext uri="{BB962C8B-B14F-4D97-AF65-F5344CB8AC3E}">
        <p14:creationId xmlns:p14="http://schemas.microsoft.com/office/powerpoint/2010/main" val="33719215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2b9aef4601f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2b9aef4601f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Then we feed this transcript through an embedding model M, and this can be just about anything that extracts features from text.</a:t>
            </a:r>
            <a:endParaRPr dirty="0"/>
          </a:p>
        </p:txBody>
      </p:sp>
    </p:spTree>
    <p:extLst>
      <p:ext uri="{BB962C8B-B14F-4D97-AF65-F5344CB8AC3E}">
        <p14:creationId xmlns:p14="http://schemas.microsoft.com/office/powerpoint/2010/main" val="23356865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2b9aef4601f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2b9aef4601f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And next we </a:t>
            </a:r>
            <a:r>
              <a:rPr lang="en-US" dirty="0" err="1"/>
              <a:t>downsample</a:t>
            </a:r>
            <a:r>
              <a:rPr lang="en-US" dirty="0"/>
              <a:t> these features to align temporally with our fMRI data, which as I said has a temporal resolution of about 2 seconds, so much slower than typical spoken word rate, and we add FIR delays to model the hemodynamic response in BOLD. </a:t>
            </a:r>
            <a:endParaRPr dirty="0"/>
          </a:p>
        </p:txBody>
      </p:sp>
    </p:spTree>
    <p:extLst>
      <p:ext uri="{BB962C8B-B14F-4D97-AF65-F5344CB8AC3E}">
        <p14:creationId xmlns:p14="http://schemas.microsoft.com/office/powerpoint/2010/main" val="8559321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2b9aef4601f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2b9aef4601f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And then finally we learn through ridge regression, some set of linear weights, beta, that when multiplied by these time-delayed, </a:t>
            </a:r>
            <a:r>
              <a:rPr lang="en-US" dirty="0" err="1"/>
              <a:t>downsampled</a:t>
            </a:r>
            <a:r>
              <a:rPr lang="en-US" dirty="0"/>
              <a:t> features</a:t>
            </a:r>
            <a:endParaRPr dirty="0"/>
          </a:p>
        </p:txBody>
      </p:sp>
    </p:spTree>
    <p:extLst>
      <p:ext uri="{BB962C8B-B14F-4D97-AF65-F5344CB8AC3E}">
        <p14:creationId xmlns:p14="http://schemas.microsoft.com/office/powerpoint/2010/main" val="17063998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2b9aef4601f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2b9aef4601f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produces a prediction of voxelwise BOLD response, and so in the end we are just using our paired stimulus-response data to learn this set of linear weights</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5751195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2b9aef4601f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2b9aef4601f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And then finally we can evaluate the performance of our model on some held-out data, and so when I refer to encoding performance elsewhere in this talk, I typically just mean the correlation of our prediction with the ground truth measurements in our test set</a:t>
            </a:r>
            <a:endParaRPr dirty="0"/>
          </a:p>
        </p:txBody>
      </p:sp>
    </p:spTree>
    <p:extLst>
      <p:ext uri="{BB962C8B-B14F-4D97-AF65-F5344CB8AC3E}">
        <p14:creationId xmlns:p14="http://schemas.microsoft.com/office/powerpoint/2010/main" val="2589595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2b9aef4601f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2b9aef4601f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So, in this talk I’ll be presenting some of my work on a couple of papers I’ve published in the past as well as some newer unpublished work which I’m really excited to get your opinions on. Like I said, the focus of my research is with encoding models, so all of this work in encoding model adjacent. This talk is separated into three parts.</a:t>
            </a:r>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2b9aef4601f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2b9aef4601f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gn="l">
              <a:buNone/>
            </a:pPr>
            <a:r>
              <a:rPr lang="en-US" dirty="0"/>
              <a:t>In the first part I’ll be talking about some of the work I did on a paper that was focused on trying to understand what it is about a language models that makes them so potent at modeling brain activity. And in that I’ll present what I think the major hypotheses here are and make a case for my point of view on this subject.</a:t>
            </a:r>
          </a:p>
        </p:txBody>
      </p:sp>
    </p:spTree>
    <p:extLst>
      <p:ext uri="{BB962C8B-B14F-4D97-AF65-F5344CB8AC3E}">
        <p14:creationId xmlns:p14="http://schemas.microsoft.com/office/powerpoint/2010/main" val="33266186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2b9aef4601f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2b9aef4601f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And following that, we’ll move on to the second portion of the talk, which will focus on how we can make existing encoding models better, in part by utilizing the ideas from part 1 of the talk and by changing how we train encoding models. </a:t>
            </a:r>
            <a:endParaRPr dirty="0"/>
          </a:p>
        </p:txBody>
      </p:sp>
    </p:spTree>
    <p:extLst>
      <p:ext uri="{BB962C8B-B14F-4D97-AF65-F5344CB8AC3E}">
        <p14:creationId xmlns:p14="http://schemas.microsoft.com/office/powerpoint/2010/main" val="4837439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So as a grad student, most of my research has focused on studying language processing in the brain, </a:t>
            </a:r>
            <a:r>
              <a:rPr lang="en-US" baseline="0" dirty="0"/>
              <a:t>and by this, I mean the process whereby we as humans can get some auditory stimulus </a:t>
            </a:r>
            <a:endParaRPr lang="en-US" dirty="0"/>
          </a:p>
        </p:txBody>
      </p:sp>
      <p:sp>
        <p:nvSpPr>
          <p:cNvPr id="4" name="Slide Number Placeholder 3"/>
          <p:cNvSpPr>
            <a:spLocks noGrp="1"/>
          </p:cNvSpPr>
          <p:nvPr>
            <p:ph type="sldNum" sz="quarter" idx="5"/>
          </p:nvPr>
        </p:nvSpPr>
        <p:spPr/>
        <p:txBody>
          <a:bodyPr/>
          <a:lstStyle/>
          <a:p>
            <a:fld id="{A437DD74-B2DA-4DFB-BD2C-46E2413D3C83}" type="slidenum">
              <a:rPr lang="en-US" smtClean="0"/>
              <a:t>2</a:t>
            </a:fld>
            <a:endParaRPr lang="en-US"/>
          </a:p>
        </p:txBody>
      </p:sp>
    </p:spTree>
    <p:extLst>
      <p:ext uri="{BB962C8B-B14F-4D97-AF65-F5344CB8AC3E}">
        <p14:creationId xmlns:p14="http://schemas.microsoft.com/office/powerpoint/2010/main" val="78229892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2b9aef4601f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2b9aef4601f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And lastly, in the final part of the talk, I’ll be discussing what exactly we can do with these new, more powerful encoding models, so, enumerating some practical applications of these models. And I’ll be doing that with two examples from upcoming work of mine that demonstrates the impact here – showing that more powerful encoding models leads to more powerful decoding models, and separately that we can use these models to unlock new interpretability tools for understanding more fine-grained elements of language processing in the brain. </a:t>
            </a:r>
            <a:endParaRPr dirty="0"/>
          </a:p>
        </p:txBody>
      </p:sp>
    </p:spTree>
    <p:extLst>
      <p:ext uri="{BB962C8B-B14F-4D97-AF65-F5344CB8AC3E}">
        <p14:creationId xmlns:p14="http://schemas.microsoft.com/office/powerpoint/2010/main" val="113638530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So as I mentioned, the first topic I’ll be discussing is this question of why representations from language models are good at predicting brain activity. And here its useful to note that over the past ten years, encoding models have evolved alongside larger trends in NLP research.</a:t>
            </a:r>
          </a:p>
        </p:txBody>
      </p:sp>
    </p:spTree>
    <p:extLst>
      <p:ext uri="{BB962C8B-B14F-4D97-AF65-F5344CB8AC3E}">
        <p14:creationId xmlns:p14="http://schemas.microsoft.com/office/powerpoint/2010/main" val="39221083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Building encoding models with hand-crafted features has existed for several decades, but the trend of adapting representations from NLP literature really began with the use of word embedding models in the mid 2010s</a:t>
            </a:r>
          </a:p>
        </p:txBody>
      </p:sp>
    </p:spTree>
    <p:extLst>
      <p:ext uri="{BB962C8B-B14F-4D97-AF65-F5344CB8AC3E}">
        <p14:creationId xmlns:p14="http://schemas.microsoft.com/office/powerpoint/2010/main" val="185701730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This evolved to using RNN and LSTM models when researchers recognized that it was useful to not only embed the lexical features of the stimulus but also compositional and contextual features of the stimulus as well. </a:t>
            </a:r>
          </a:p>
        </p:txBody>
      </p:sp>
    </p:spTree>
    <p:extLst>
      <p:ext uri="{BB962C8B-B14F-4D97-AF65-F5344CB8AC3E}">
        <p14:creationId xmlns:p14="http://schemas.microsoft.com/office/powerpoint/2010/main" val="375279999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And the current iteration of this approach is to extract representations from the functions learned by large Transformer language models which is considered the state-of-the-art in the wider NLP world for many other applications as well. </a:t>
            </a:r>
          </a:p>
        </p:txBody>
      </p:sp>
    </p:spTree>
    <p:extLst>
      <p:ext uri="{BB962C8B-B14F-4D97-AF65-F5344CB8AC3E}">
        <p14:creationId xmlns:p14="http://schemas.microsoft.com/office/powerpoint/2010/main" val="171871035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So from a larger perspective, there’s been this overall trend that what’s good for the modeling brain activity has closely aligned with what’s good for the general AI research community. </a:t>
            </a:r>
          </a:p>
        </p:txBody>
      </p:sp>
    </p:spTree>
    <p:extLst>
      <p:ext uri="{BB962C8B-B14F-4D97-AF65-F5344CB8AC3E}">
        <p14:creationId xmlns:p14="http://schemas.microsoft.com/office/powerpoint/2010/main" val="319193729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And this serves to motivate the first insight that people really had into this problem, which is that there’s this strong relationship between a representation’s encoding performance and its ability to predict future words or sentences in an autoregressive context. So what I’m showing here is a reproduction I made of this result, where I’ve plotted a number of representations with their negative perplexity against a measure of encoding performance, and we can see a strong relationship between the two, so as perplexity decreases, encoding performance increases. And, uh, we weren’t the first people to notice this, like I said this is a replication, and there were several groups that made this observation earlier. such as yourselves. So clearly a strong result, and something that we would like to have a good explanation for, especially since this is something that is happening somewhat organically, none of the researchers that are building these models are explicitly trying to make better models of the brain, its just a sort of byproduct of their actual goal of building better language models. </a:t>
            </a:r>
          </a:p>
        </p:txBody>
      </p:sp>
    </p:spTree>
    <p:extLst>
      <p:ext uri="{BB962C8B-B14F-4D97-AF65-F5344CB8AC3E}">
        <p14:creationId xmlns:p14="http://schemas.microsoft.com/office/powerpoint/2010/main" val="364887134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2b9aef4601f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2b9aef4601f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So the way I see it, there are two perspectives on how this relationship might arise. In either case we are performing the same intervention on the model, which is that we are reducing the perplexity of the final token output probabilities of the model through backpropagation. </a:t>
            </a:r>
            <a:endParaRPr dirty="0"/>
          </a:p>
        </p:txBody>
      </p:sp>
    </p:spTree>
    <p:extLst>
      <p:ext uri="{BB962C8B-B14F-4D97-AF65-F5344CB8AC3E}">
        <p14:creationId xmlns:p14="http://schemas.microsoft.com/office/powerpoint/2010/main" val="406306112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2b9aef4601f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2b9aef4601f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So in this first scenario, there really is a fundamental causal link binding the perplexity of a representation to its encoding performance. This can justified in a few ways, but I think the most prominent goes something like this: the brain has some prediction objective, not unlike the models we are training  And so when you decrease the perplexity of a model, you are necessarily going to increase the encoding performance of the model’s representations, because we are now more closely aligned with the objectives of the two systems, the models and the brain. </a:t>
            </a:r>
            <a:endParaRPr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2b9aef4601f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2b9aef4601f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So we can call this world the Predictive Coding Hypothesis, because it aligns closely with work that has suggested that prediction is a fundamental mechanism that the brain uses to learn. And many groups have written papers advocating for this view, such as the papers that I had written on the previous slide.</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7822552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And have our brains perform</a:t>
            </a:r>
            <a:r>
              <a:rPr lang="en-US" baseline="0" dirty="0"/>
              <a:t> some mysterious computation on that stimulus</a:t>
            </a:r>
            <a:endParaRPr lang="en-US" dirty="0"/>
          </a:p>
        </p:txBody>
      </p:sp>
      <p:sp>
        <p:nvSpPr>
          <p:cNvPr id="4" name="Slide Number Placeholder 3"/>
          <p:cNvSpPr>
            <a:spLocks noGrp="1"/>
          </p:cNvSpPr>
          <p:nvPr>
            <p:ph type="sldNum" sz="quarter" idx="5"/>
          </p:nvPr>
        </p:nvSpPr>
        <p:spPr/>
        <p:txBody>
          <a:bodyPr/>
          <a:lstStyle/>
          <a:p>
            <a:fld id="{A437DD74-B2DA-4DFB-BD2C-46E2413D3C83}" type="slidenum">
              <a:rPr lang="en-US" smtClean="0"/>
              <a:t>3</a:t>
            </a:fld>
            <a:endParaRPr lang="en-US"/>
          </a:p>
        </p:txBody>
      </p:sp>
    </p:spTree>
    <p:extLst>
      <p:ext uri="{BB962C8B-B14F-4D97-AF65-F5344CB8AC3E}">
        <p14:creationId xmlns:p14="http://schemas.microsoft.com/office/powerpoint/2010/main" val="168724347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2b9aef4601f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2b9aef4601f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And the second world, which is my view, is a bit more complicated, goes something like this. When we perform this intervention on model perplexity through backpropagation, we also happen to change something else, which I’m going to nebulously refer to for now as embedding quality, and its this thing, this “embedding quality” that’s actually causing the improvement in encoding performance. The argument here is that there’s nothing inherently important about autoregression for predicting brain responses, and that our intervention on model perplexity is just one of many potentially valid ways of learning about the structure of language and how to embed it in an effective way. </a:t>
            </a:r>
            <a:endParaRPr dirty="0"/>
          </a:p>
        </p:txBody>
      </p:sp>
    </p:spTree>
    <p:extLst>
      <p:ext uri="{BB962C8B-B14F-4D97-AF65-F5344CB8AC3E}">
        <p14:creationId xmlns:p14="http://schemas.microsoft.com/office/powerpoint/2010/main" val="119000832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2b9aef4601f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2b9aef4601f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And so for the sake of this talk, we’ll call this theory the useful embedding hypothesis. </a:t>
            </a:r>
            <a:endParaRPr dirty="0"/>
          </a:p>
        </p:txBody>
      </p:sp>
    </p:spTree>
    <p:extLst>
      <p:ext uri="{BB962C8B-B14F-4D97-AF65-F5344CB8AC3E}">
        <p14:creationId xmlns:p14="http://schemas.microsoft.com/office/powerpoint/2010/main" val="309425498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2b9aef4601f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2b9aef4601f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And just to give some motivation for why we might believe in this hypothesis rather than the other one, we can use an analogy to a task that is better understood than encoding, so, for example, dependency parsing. It turns out that if you finetune a simple model on top of the representations from a language model you can learn to do dependency parsing rather well. But its pretty clear that dependency parsing doesn’t really have anything do to with prediction, except that in the course of learning how to predict well, it is necessary as a stepping stone to learn how to do dependency parsing well.</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92543701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So in order to make the case for this Useful Embedding Hypothesis, we wanted to make some kind of metric for the “quality” of a embedding. And for this we arrived at the generality metric. What this metric measures is the average propensity of a given embedding or representation to transfer to well to many other representations. So for a bunch of these representations, we borrowed a method from computer vision literature that essentially allowed us to fairly compute these transfer properties between a variety of different representations and then we just averaged them to get a single number.</a:t>
            </a:r>
          </a:p>
        </p:txBody>
      </p:sp>
    </p:spTree>
    <p:extLst>
      <p:ext uri="{BB962C8B-B14F-4D97-AF65-F5344CB8AC3E}">
        <p14:creationId xmlns:p14="http://schemas.microsoft.com/office/powerpoint/2010/main" val="189827992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And so what we found was that this metric was comparable to perplexity as a predictor of encoding performance, not only between models but also within representations coming from the same model. So here, as in the perplexity plot I showed earlier, we’ve plotted this generality metric against encoding performance and its very clear that there’s a high correspondence between these two metrics. And incidentally, the correlation is actually slightly stronger, but not significantly so. So we can at the very least claim that this hypothesis has just as much evidence as the other one. </a:t>
            </a:r>
          </a:p>
        </p:txBody>
      </p:sp>
    </p:spTree>
    <p:extLst>
      <p:ext uri="{BB962C8B-B14F-4D97-AF65-F5344CB8AC3E}">
        <p14:creationId xmlns:p14="http://schemas.microsoft.com/office/powerpoint/2010/main" val="277888468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And finally, we created one last metric in this study, which I’m going to call English to German translation performance. And this metric is defined as the propensity of a representation to transfer well to a representation from an English to German machine translation model.  And we included this final metric not so much to make any specific claims about the nature of computation in the brain but instead in order to make a broader point about the validity of these types of arguments that relate encoding performance to metrics like perplexity and generality. </a:t>
            </a:r>
          </a:p>
        </p:txBody>
      </p:sp>
    </p:spTree>
    <p:extLst>
      <p:ext uri="{BB962C8B-B14F-4D97-AF65-F5344CB8AC3E}">
        <p14:creationId xmlns:p14="http://schemas.microsoft.com/office/powerpoint/2010/main" val="38491514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What we found was that this metric also correlated well with encoding performance, not as well as either of the metrics I just presented, but far above any reasonable significance threshold. And the main point here is that, uh, if we uncritically applied this same logic to this correlation, we might falsely conclude that English to German translation is fundamentally tied up in the nature of how the brain works. Obviously, that’s not the case. What’s really happening here is almost surely something like the dependency parsing example, where there is this tendency for models that are good for one sufficiently general task, like prediction or encoding, to be good for many others, like translation. And I think that this result, puts a little bit of an asterisk over the rest of the results I just presented, and it just underscores that the jury is still out on this larger problem of what exactly is driving these improvements in encoding performance.</a:t>
            </a:r>
          </a:p>
          <a:p>
            <a:pPr marL="158750" indent="0">
              <a:buNone/>
            </a:pPr>
            <a:endParaRPr lang="en-US" dirty="0"/>
          </a:p>
        </p:txBody>
      </p:sp>
    </p:spTree>
    <p:extLst>
      <p:ext uri="{BB962C8B-B14F-4D97-AF65-F5344CB8AC3E}">
        <p14:creationId xmlns:p14="http://schemas.microsoft.com/office/powerpoint/2010/main" val="249138630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2b9aef4601f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2b9aef4601f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So that will conclude the first part of this talk, and I’m happy to answer questions now if people have any. Ok, so now we’ll be moving from this question of why language models work for encoding and on to the related question of how we as academics can work to further improve these models. And for this topic I’ll be discussing two approaches that I’ve been focusing on for this, which are encoding model scaling and learning nonlinear encoding models.</a:t>
            </a:r>
            <a:endParaRPr dirty="0"/>
          </a:p>
        </p:txBody>
      </p:sp>
    </p:spTree>
    <p:extLst>
      <p:ext uri="{BB962C8B-B14F-4D97-AF65-F5344CB8AC3E}">
        <p14:creationId xmlns:p14="http://schemas.microsoft.com/office/powerpoint/2010/main" val="10809161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So scaling is something that has been well-understood as a powerful tool for improving LLMs for several years now, and its been this scaling, more than anything else, that has driven the majority of the improvements from earlier language models like GPT-2 to more powerful LLMs like today’s GPT-4. This has become such a well known phenomenon that there’s even a term for the mathematical relationships between model size and model performance and that is the notion of “scaling laws”. </a:t>
            </a:r>
          </a:p>
          <a:p>
            <a:pPr marL="158750" indent="0">
              <a:buNone/>
            </a:pPr>
            <a:endParaRPr lang="en-US" dirty="0"/>
          </a:p>
          <a:p>
            <a:pPr marL="158750" indent="0">
              <a:buNone/>
            </a:pPr>
            <a:endParaRPr lang="en-US" dirty="0"/>
          </a:p>
          <a:p>
            <a:pPr marL="158750" indent="0">
              <a:buNone/>
            </a:pPr>
            <a:endParaRPr lang="en-US" dirty="0"/>
          </a:p>
        </p:txBody>
      </p:sp>
    </p:spTree>
    <p:extLst>
      <p:ext uri="{BB962C8B-B14F-4D97-AF65-F5344CB8AC3E}">
        <p14:creationId xmlns:p14="http://schemas.microsoft.com/office/powerpoint/2010/main" val="311259515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So one of the earliest works to investigate scaling laws was the Chinchilla scaling laws paper, and in that work they did a pretty complete parameter search that demonstrated that language modelling test perplexity decreases in a power law relationship to the other metrics such as number of parameters and dataset size. So these are classic examples of scaling laws, and it’s natural to wonder if the same scaling holds true in encoding models. </a:t>
            </a:r>
          </a:p>
        </p:txBody>
      </p:sp>
    </p:spTree>
    <p:extLst>
      <p:ext uri="{BB962C8B-B14F-4D97-AF65-F5344CB8AC3E}">
        <p14:creationId xmlns:p14="http://schemas.microsoft.com/office/powerpoint/2010/main" val="36407584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Which</a:t>
            </a:r>
            <a:r>
              <a:rPr lang="en-US" baseline="0" dirty="0"/>
              <a:t> evokes some sort of neural response in us that is in someway meaningfully related to the stimulus. So, for instance, we might hear the sounds corresponding to the words “I reached over and secretly undid my seatbelt.” and we would perform this computation so that we discretize these sounds into words and then extract the semantic meaning of those words to evoke a neural response, which might manifest in the mental imagery of a person unbuckling their seatbelt. </a:t>
            </a:r>
            <a:endParaRPr lang="en-US" dirty="0"/>
          </a:p>
        </p:txBody>
      </p:sp>
      <p:sp>
        <p:nvSpPr>
          <p:cNvPr id="4" name="Slide Number Placeholder 3"/>
          <p:cNvSpPr>
            <a:spLocks noGrp="1"/>
          </p:cNvSpPr>
          <p:nvPr>
            <p:ph type="sldNum" sz="quarter" idx="5"/>
          </p:nvPr>
        </p:nvSpPr>
        <p:spPr/>
        <p:txBody>
          <a:bodyPr/>
          <a:lstStyle/>
          <a:p>
            <a:fld id="{A437DD74-B2DA-4DFB-BD2C-46E2413D3C83}" type="slidenum">
              <a:rPr lang="en-US" smtClean="0"/>
              <a:t>4</a:t>
            </a:fld>
            <a:endParaRPr lang="en-US"/>
          </a:p>
        </p:txBody>
      </p:sp>
    </p:spTree>
    <p:extLst>
      <p:ext uri="{BB962C8B-B14F-4D97-AF65-F5344CB8AC3E}">
        <p14:creationId xmlns:p14="http://schemas.microsoft.com/office/powerpoint/2010/main" val="367100042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So, um, that’s the question we set out to answer in this paper, where we examined the relationships between model size, dataset size, and encoding performance. What we did here was train encoding models using different sizes of models from the same model family, so we were able to control for other things that might have an impact on encoding performance like choice of architecture, hyperparameters, and training dataset. We tested models in the OPT family with sizes of 125M parameters all the way up to 175B parameters, as well as dataset sizes from 10 minutes to 20 hours. </a:t>
            </a:r>
          </a:p>
        </p:txBody>
      </p:sp>
    </p:spTree>
    <p:extLst>
      <p:ext uri="{BB962C8B-B14F-4D97-AF65-F5344CB8AC3E}">
        <p14:creationId xmlns:p14="http://schemas.microsoft.com/office/powerpoint/2010/main" val="100798928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So here I’m showing the main result from that paper. We found that the for encoding models, a somewhat different scaling relationship from what was demonstrated in the Chinchilla scaling laws paper applies. So these are logarithmic scaling laws. So here, when you increase the size of an embedding model multiplicatively, you get an additive improvement in encoding performance, and the same applies for dataset scaling, if you double the amount of fMRI data you train on, you get an additive increase in the overall encoding performance of the model. We view this as an important result, not just for connecting this encoding problem to advancement in AI but also in motivating the scaling up of both models and datasets in our field. And to back up this motivation, most of the remaining results that we presented in this paper were concerned with the type of predictive power that you get when you commit to scaling these models.</a:t>
            </a:r>
          </a:p>
        </p:txBody>
      </p:sp>
    </p:spTree>
    <p:extLst>
      <p:ext uri="{BB962C8B-B14F-4D97-AF65-F5344CB8AC3E}">
        <p14:creationId xmlns:p14="http://schemas.microsoft.com/office/powerpoint/2010/main" val="93741077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2ba534c95fe_1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2ba534c95fe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So to do this, we asked this question of how well we could improve our encoding models if we really tried our best to maximize both of these parameters, so using as much data as possible and using the most effective model size</a:t>
            </a:r>
            <a:endParaRPr dirty="0"/>
          </a:p>
        </p:txBody>
      </p:sp>
    </p:spTree>
    <p:extLst>
      <p:ext uri="{BB962C8B-B14F-4D97-AF65-F5344CB8AC3E}">
        <p14:creationId xmlns:p14="http://schemas.microsoft.com/office/powerpoint/2010/main" val="399337641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2ba534c95fe_1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2ba534c95fe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So this is that result. On the left we have a </a:t>
            </a:r>
            <a:r>
              <a:rPr lang="en-US" dirty="0" err="1"/>
              <a:t>flatmap</a:t>
            </a:r>
            <a:r>
              <a:rPr lang="en-US" dirty="0"/>
              <a:t>, so this is just a 2-dimensional representation of cortex. And I’ve colored it here so that each voxel is redder if we are able to predict the response in that voxel better on some held out test corpus. This is using OPT-30B, with 20 hours of paired stimulus-response data. And we can see that we’re able to predict, to a large degree, many of the parts of cortex that are known to be selective for language. So this includes areas like auditory cortex, precuneus, angular gyrus and prefrontal cortex, all of which are well explained by our model. </a:t>
            </a:r>
            <a:endParaRPr dirty="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2ba534c95fe_1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2ba534c95fe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And on the right here, I’ve plotted the response in a single voxel taken from fusiform face area, so the area circled in blue. In light black we have the voxel responses for each of 10 repeats of this test stimulus, and in dark black is the average response over the ten test repeats. Our encoding prediction for the voxel is in bright red, and we can see that we’re able to predict this voxel pretty well. The correlation between our prediction of this voxel and the ground truth response is about 0.75 in this case, and there are many other voxels with better or similar prediction performances across cortex. So clearly this is quite powerful. And given that we have this powerful model, a natural next question is “Where is there to go from here? Can we do even better than this?”</a:t>
            </a:r>
            <a:endParaRPr dirty="0"/>
          </a:p>
        </p:txBody>
      </p:sp>
    </p:spTree>
    <p:extLst>
      <p:ext uri="{BB962C8B-B14F-4D97-AF65-F5344CB8AC3E}">
        <p14:creationId xmlns:p14="http://schemas.microsoft.com/office/powerpoint/2010/main" val="82489915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And so to try to answer that question we performed a noise ceiling analysis where we looked at which regions in the brain had high signal but low predictability, meaning that they had consistent low noise responses but that we couldn’t reliably predict those responses. So specifically, what we’re asking is where is there still room for improvement in these models. </a:t>
            </a:r>
          </a:p>
        </p:txBody>
      </p:sp>
    </p:spTree>
    <p:extLst>
      <p:ext uri="{BB962C8B-B14F-4D97-AF65-F5344CB8AC3E}">
        <p14:creationId xmlns:p14="http://schemas.microsoft.com/office/powerpoint/2010/main" val="131501306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So that is illustrated by this </a:t>
            </a:r>
            <a:r>
              <a:rPr lang="en-US" dirty="0" err="1"/>
              <a:t>flatmap</a:t>
            </a:r>
            <a:r>
              <a:rPr lang="en-US" dirty="0"/>
              <a:t>. This is a two-channel </a:t>
            </a:r>
            <a:r>
              <a:rPr lang="en-US" dirty="0" err="1"/>
              <a:t>flatmap</a:t>
            </a:r>
            <a:r>
              <a:rPr lang="en-US" dirty="0"/>
              <a:t> where a voxel is more opaque if it has a higher signal to noise ratio, and more transparent if it has a lower signal to noise ratio. And voxels in this </a:t>
            </a:r>
            <a:r>
              <a:rPr lang="en-US" dirty="0" err="1"/>
              <a:t>flatmap</a:t>
            </a:r>
            <a:r>
              <a:rPr lang="en-US" dirty="0"/>
              <a:t> are more purple is they have less room for improvement, meaning our prediction quality is closer to noise ceiling, whereas they are more yellow if there’s more room for improvement. So its these opaque, bright yellow voxels which are the ones that we really can’t yet explain much at all with this existing approach, and these are the voxels that future improvements to encoding models are going to have to target. </a:t>
            </a:r>
          </a:p>
        </p:txBody>
      </p:sp>
    </p:spTree>
    <p:extLst>
      <p:ext uri="{BB962C8B-B14F-4D97-AF65-F5344CB8AC3E}">
        <p14:creationId xmlns:p14="http://schemas.microsoft.com/office/powerpoint/2010/main" val="359106945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And if we look closely at this </a:t>
            </a:r>
            <a:r>
              <a:rPr lang="en-US" dirty="0" err="1"/>
              <a:t>flatmap</a:t>
            </a:r>
            <a:r>
              <a:rPr lang="en-US" dirty="0"/>
              <a:t> we can see that there are some general trends here. For example, regions that tend to be associated in literature with earlier, more lexical processing, like auditory cortex and precuneus, are more fully explained than regions</a:t>
            </a:r>
          </a:p>
        </p:txBody>
      </p:sp>
    </p:spTree>
    <p:extLst>
      <p:ext uri="{BB962C8B-B14F-4D97-AF65-F5344CB8AC3E}">
        <p14:creationId xmlns:p14="http://schemas.microsoft.com/office/powerpoint/2010/main" val="166512606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That are typically considered to be more contextual or compositional, like prefrontal cortex, which is still pretty poorly explained despite having high repeatability. So what this kind of suggest is that its these same voxels that are most poorly explained that are the ones that benefit the most from these larger, more contextual models with longer context lengths, so if we want to understand these more compositional regions better, we really have to embrace scaling if we want to have any hope at modelling these regions.</a:t>
            </a:r>
          </a:p>
        </p:txBody>
      </p:sp>
    </p:spTree>
    <p:extLst>
      <p:ext uri="{BB962C8B-B14F-4D97-AF65-F5344CB8AC3E}">
        <p14:creationId xmlns:p14="http://schemas.microsoft.com/office/powerpoint/2010/main" val="147991137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Ok, so one final result from this paper. I showed you the overall scaling trends across the brain, but that didn’t examine how these trends break down at the voxelwise level. So we can ask if the encoding performance of some voxels scales more than other with model size and dataset size. </a:t>
            </a:r>
          </a:p>
        </p:txBody>
      </p:sp>
    </p:spTree>
    <p:extLst>
      <p:ext uri="{BB962C8B-B14F-4D97-AF65-F5344CB8AC3E}">
        <p14:creationId xmlns:p14="http://schemas.microsoft.com/office/powerpoint/2010/main" val="4530958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And it should be clear to all that this unknown computation that the brain performs is something that should be considered highly important to us both as scientists and as humans. If we were able to understand how the brain does this, it would naturally shed light on what it is that makes us unique in the animal kingdom, and would of course have innumerable applications in medicine, artificial intelligence research, education, and no doubt many other fields. So I’m probably preaching to the choir here, but it should be clear to everyone why this is a topic of extreme importance and something that is worth studying.</a:t>
            </a:r>
          </a:p>
          <a:p>
            <a:endParaRPr lang="en-US" dirty="0"/>
          </a:p>
          <a:p>
            <a:endParaRPr lang="en-US" dirty="0"/>
          </a:p>
        </p:txBody>
      </p:sp>
      <p:sp>
        <p:nvSpPr>
          <p:cNvPr id="4" name="Slide Number Placeholder 3"/>
          <p:cNvSpPr>
            <a:spLocks noGrp="1"/>
          </p:cNvSpPr>
          <p:nvPr>
            <p:ph type="sldNum" sz="quarter" idx="5"/>
          </p:nvPr>
        </p:nvSpPr>
        <p:spPr/>
        <p:txBody>
          <a:bodyPr/>
          <a:lstStyle/>
          <a:p>
            <a:fld id="{A437DD74-B2DA-4DFB-BD2C-46E2413D3C83}" type="slidenum">
              <a:rPr lang="en-US" smtClean="0"/>
              <a:t>5</a:t>
            </a:fld>
            <a:endParaRPr lang="en-US"/>
          </a:p>
        </p:txBody>
      </p:sp>
    </p:spTree>
    <p:extLst>
      <p:ext uri="{BB962C8B-B14F-4D97-AF65-F5344CB8AC3E}">
        <p14:creationId xmlns:p14="http://schemas.microsoft.com/office/powerpoint/2010/main" val="366683523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So here’s a </a:t>
            </a:r>
            <a:r>
              <a:rPr lang="en-US" dirty="0" err="1"/>
              <a:t>flatmap</a:t>
            </a:r>
            <a:r>
              <a:rPr lang="en-US" dirty="0"/>
              <a:t> exploring that question for model size. So a voxel in this </a:t>
            </a:r>
            <a:r>
              <a:rPr lang="en-US" dirty="0" err="1"/>
              <a:t>flatmap</a:t>
            </a:r>
            <a:r>
              <a:rPr lang="en-US" dirty="0"/>
              <a:t> is redder if encoding performance in that voxel benefits more from model size scaling. And what we see is that many of the same areas which were poorly explained by existing models are also the ones that benefit the most from scaling, particularly those larger regions in prefrontal cortex. </a:t>
            </a:r>
          </a:p>
        </p:txBody>
      </p:sp>
    </p:spTree>
    <p:extLst>
      <p:ext uri="{BB962C8B-B14F-4D97-AF65-F5344CB8AC3E}">
        <p14:creationId xmlns:p14="http://schemas.microsoft.com/office/powerpoint/2010/main" val="163942896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And secondly this </a:t>
            </a:r>
            <a:r>
              <a:rPr lang="en-US" dirty="0" err="1"/>
              <a:t>flatmap</a:t>
            </a:r>
            <a:r>
              <a:rPr lang="en-US" dirty="0"/>
              <a:t> examines the scaling benefits on the dataset size axis, and here what we have is more generic, where just about any voxel that is language selective is improved when we scale up dataset size. And perhaps this last result is not too surprising, but what we hope is that this motivates other groups to expand their data collection procedures because of the clear and obvious benefits. </a:t>
            </a:r>
          </a:p>
        </p:txBody>
      </p:sp>
    </p:spTree>
    <p:extLst>
      <p:ext uri="{BB962C8B-B14F-4D97-AF65-F5344CB8AC3E}">
        <p14:creationId xmlns:p14="http://schemas.microsoft.com/office/powerpoint/2010/main" val="95371873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2b9eed56079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2b9eed56079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Alright, so I’m switching to this second technique for improving language encoding models, and, uh, pretty much everything from this point on is unpublished research that’s in prep so I’m especially interested to get your feedback on this. So the second technique that I referred to earlier is learning nonlinearities for encoding models. So just to elaborate on what I mean by this. It’s clear that current ridge regression approaches to encoding models are not expressive. Since the only weights that we learn in our encoding model pipeline are the final linear projection weights from our embedding space to the voxel responses, we aren’t actually able to model any functions that are not linear in M. But clearly we’d like to be able to do this, because we want to be able to model all those brain areas that were bright yellow in the room for improvement </a:t>
            </a:r>
            <a:r>
              <a:rPr lang="en-US" dirty="0" err="1"/>
              <a:t>flatmap</a:t>
            </a:r>
            <a:r>
              <a:rPr lang="en-US" dirty="0"/>
              <a:t> from a few slides ago. </a:t>
            </a:r>
            <a:endParaRPr dirty="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2b9eed56079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2b9eed56079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So how can we learn these nonlinear functions? Well the most obvious solution which has worked so well for so many other domains is to use </a:t>
            </a:r>
            <a:r>
              <a:rPr lang="en-US" dirty="0" err="1"/>
              <a:t>backpropogation</a:t>
            </a:r>
            <a:r>
              <a:rPr lang="en-US" dirty="0"/>
              <a:t> to train this encoding model end-to-end. And as a practical matter, this is a relatively easy transition. So all we need to do for that is ensure this encoding model pipeline is differentiable. And it turns out that</a:t>
            </a:r>
            <a:endParaRPr dirty="0"/>
          </a:p>
        </p:txBody>
      </p:sp>
    </p:spTree>
    <p:extLst>
      <p:ext uri="{BB962C8B-B14F-4D97-AF65-F5344CB8AC3E}">
        <p14:creationId xmlns:p14="http://schemas.microsoft.com/office/powerpoint/2010/main" val="97371325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2b9eed56079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2b9eed56079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M is already a neural network</a:t>
            </a:r>
            <a:endParaRPr dirty="0"/>
          </a:p>
        </p:txBody>
      </p:sp>
    </p:spTree>
    <p:extLst>
      <p:ext uri="{BB962C8B-B14F-4D97-AF65-F5344CB8AC3E}">
        <p14:creationId xmlns:p14="http://schemas.microsoft.com/office/powerpoint/2010/main" val="178542853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2b9eed56079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2b9eed56079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Our </a:t>
            </a:r>
            <a:r>
              <a:rPr lang="en-US" dirty="0" err="1"/>
              <a:t>downsampling</a:t>
            </a:r>
            <a:r>
              <a:rPr lang="en-US" dirty="0"/>
              <a:t> and FIR delays can ultimately just be modelled by a convolution, and </a:t>
            </a:r>
            <a:endParaRPr dirty="0"/>
          </a:p>
        </p:txBody>
      </p:sp>
    </p:spTree>
    <p:extLst>
      <p:ext uri="{BB962C8B-B14F-4D97-AF65-F5344CB8AC3E}">
        <p14:creationId xmlns:p14="http://schemas.microsoft.com/office/powerpoint/2010/main" val="144490115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2b9eed56079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2b9eed56079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Lastly the linear projection weights that we typically learn via ridge regression can be replaced with a fully connected linear layer. So there’s nothing about this pipeline that makes it inherently challenging to backpropagate over, and we just need to slot in a few minor modifications to make it possible. So why don’t we do this?</a:t>
            </a:r>
            <a:endParaRPr dirty="0"/>
          </a:p>
        </p:txBody>
      </p:sp>
    </p:spTree>
    <p:extLst>
      <p:ext uri="{BB962C8B-B14F-4D97-AF65-F5344CB8AC3E}">
        <p14:creationId xmlns:p14="http://schemas.microsoft.com/office/powerpoint/2010/main" val="317773509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2b9eed56079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 name="Google Shape;125;g2b9eed56079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Well, the issue with doing things the way I just described is overparameterization. If we unfreeze the weights of our embedding model M, suddenly we have hundreds of millions of free parameters in our model. And this contrasts pretty severely with the comparatively quaint 30,000 or so TRs of data that we’ve collected per subject. So obviously this is not going to fly. We’re going to have to have some solution that deals with this issue, and that’s where </a:t>
            </a:r>
            <a:r>
              <a:rPr lang="en-US" dirty="0" err="1"/>
              <a:t>LoRAs</a:t>
            </a:r>
            <a:r>
              <a:rPr lang="en-US" dirty="0"/>
              <a:t> come in. </a:t>
            </a:r>
            <a:endParaRPr dirty="0"/>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2b9eed56079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 name="Google Shape;125;g2b9eed56079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So if you aren’t familiar with </a:t>
            </a:r>
            <a:r>
              <a:rPr lang="en-US" dirty="0" err="1"/>
              <a:t>LoRAs</a:t>
            </a:r>
            <a:r>
              <a:rPr lang="en-US" dirty="0"/>
              <a:t>, this is a technique from finetuning literature that allows us to finetune an arbitrary neural network by augmenting each weight matrix inside it with a pair of extra weight matrices A and B, so that whenever you would use W in the original model, now you’ll be using W + BA. And the critical thing here is the A and B are low-rank, so when you decompose this down and count up the number of free parameters in this module here, instead of having, say d^2 parameters, you have 2*r*d parameters, where r is the rank of BA. So if r is much smaller than d, then you could be saving upwards of 99% of your free parameters and largely resolving this overparameterization problem. </a:t>
            </a:r>
            <a:endParaRPr dirty="0"/>
          </a:p>
        </p:txBody>
      </p:sp>
    </p:spTree>
    <p:extLst>
      <p:ext uri="{BB962C8B-B14F-4D97-AF65-F5344CB8AC3E}">
        <p14:creationId xmlns:p14="http://schemas.microsoft.com/office/powerpoint/2010/main" val="371189066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2b9eed56079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2b9eed56079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OK, so what happens if we replace our embedding model M with a </a:t>
            </a:r>
            <a:r>
              <a:rPr lang="en-US" dirty="0" err="1"/>
              <a:t>LoRA</a:t>
            </a:r>
            <a:r>
              <a:rPr lang="en-US" dirty="0"/>
              <a:t> version, can we learn these nonlinearities that are otherwise out of our reach?</a:t>
            </a:r>
            <a:endParaRPr dirty="0"/>
          </a:p>
        </p:txBody>
      </p:sp>
    </p:spTree>
    <p:extLst>
      <p:ext uri="{BB962C8B-B14F-4D97-AF65-F5344CB8AC3E}">
        <p14:creationId xmlns:p14="http://schemas.microsoft.com/office/powerpoint/2010/main" val="12510594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in order to talk about anything involving the brain we’re going to need data. And in our lab what we collect is mostly fMRI data; that’s a picture of our scanner. And as you may be familiar with, fMRI measures the BOLD signal, which is an indirect proxy of neural activation</a:t>
            </a:r>
            <a:endParaRPr lang="en-US" dirty="0">
              <a:solidFill>
                <a:srgbClr val="002060"/>
              </a:solidFill>
              <a:latin typeface="Segoe UI Light" panose="020B0502040204020203" pitchFamily="34" charset="0"/>
              <a:cs typeface="Segoe UI Light" panose="020B0502040204020203" pitchFamily="34" charset="0"/>
            </a:endParaRPr>
          </a:p>
          <a:p>
            <a:endParaRPr lang="en-US" dirty="0"/>
          </a:p>
        </p:txBody>
      </p:sp>
      <p:sp>
        <p:nvSpPr>
          <p:cNvPr id="4" name="Slide Number Placeholder 3"/>
          <p:cNvSpPr>
            <a:spLocks noGrp="1"/>
          </p:cNvSpPr>
          <p:nvPr>
            <p:ph type="sldNum" sz="quarter" idx="5"/>
          </p:nvPr>
        </p:nvSpPr>
        <p:spPr/>
        <p:txBody>
          <a:bodyPr/>
          <a:lstStyle/>
          <a:p>
            <a:fld id="{A437DD74-B2DA-4DFB-BD2C-46E2413D3C83}" type="slidenum">
              <a:rPr lang="en-US" smtClean="0"/>
              <a:t>6</a:t>
            </a:fld>
            <a:endParaRPr lang="en-US"/>
          </a:p>
        </p:txBody>
      </p:sp>
    </p:spTree>
    <p:extLst>
      <p:ext uri="{BB962C8B-B14F-4D97-AF65-F5344CB8AC3E}">
        <p14:creationId xmlns:p14="http://schemas.microsoft.com/office/powerpoint/2010/main" val="416169016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2b9eed56079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2b9eed56079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And the answer is yes, we can do this, and yields moderate improvements in prediction performance throughout cortex. So this </a:t>
            </a:r>
            <a:r>
              <a:rPr lang="en-US" dirty="0" err="1"/>
              <a:t>flatmap</a:t>
            </a:r>
            <a:r>
              <a:rPr lang="en-US" dirty="0"/>
              <a:t> is just illustrating that benefit that we can get from moving from a traditional ridge regression approach to the </a:t>
            </a:r>
            <a:r>
              <a:rPr lang="en-US" dirty="0" err="1"/>
              <a:t>LoRA</a:t>
            </a:r>
            <a:r>
              <a:rPr lang="en-US" dirty="0"/>
              <a:t> approach. So a voxel is redder here is the benefit for this training is larger. And perhaps more importantly than this observation that we can do this, we have also observed that these improvements transfer across subjects. So if you learn these nonlinearities, all you need to do is retrain the projection layer, and you improve generally on this encoding problem in subject-agnostic way. </a:t>
            </a:r>
            <a:endParaRPr dirty="0"/>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2b9aef4601f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2b9aef4601f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Alright, so that was the second part of the talk, and I’d be happy to take questions about either of those methods at this time, or otherwise I’ll move on to the applications of these more powerful models.  OK, so like I mentioned earlier I’ll be presenting two applications today, the first being </a:t>
            </a:r>
            <a:r>
              <a:rPr lang="en-US" dirty="0" err="1"/>
              <a:t>imrproved</a:t>
            </a:r>
            <a:r>
              <a:rPr lang="en-US" dirty="0"/>
              <a:t> Bayesian semantic decoding, and second being interpretable modulation of brain voxels through natural language</a:t>
            </a:r>
            <a:endParaRPr dirty="0"/>
          </a:p>
        </p:txBody>
      </p:sp>
    </p:spTree>
    <p:extLst>
      <p:ext uri="{BB962C8B-B14F-4D97-AF65-F5344CB8AC3E}">
        <p14:creationId xmlns:p14="http://schemas.microsoft.com/office/powerpoint/2010/main" val="114135885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And for this first application I’m going to introduce this idea of Bayesian semantic decoding. So, what do I mean by semantic decoding? This is trying to infer the semantics of a language stimulus only using response data. And this contrasts somewhat from more common decoding techniques where you might try to decode mouth or hand movements from motor cortex, so we’re really trying to decode the fundamental meaning of what is being thought or heard rather than some low-level </a:t>
            </a:r>
            <a:r>
              <a:rPr lang="en-US" dirty="0" err="1"/>
              <a:t>auxillary</a:t>
            </a:r>
            <a:r>
              <a:rPr lang="en-US" dirty="0"/>
              <a:t> process.</a:t>
            </a:r>
          </a:p>
        </p:txBody>
      </p:sp>
    </p:spTree>
    <p:extLst>
      <p:ext uri="{BB962C8B-B14F-4D97-AF65-F5344CB8AC3E}">
        <p14:creationId xmlns:p14="http://schemas.microsoft.com/office/powerpoint/2010/main" val="12818422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And by Bayesian decoding, I simply mean that we are going to try to infer the stimulus by inverting the encoding problem of inferring the response from the stimulus using Bayes’ law.</a:t>
            </a:r>
          </a:p>
        </p:txBody>
      </p:sp>
    </p:spTree>
    <p:extLst>
      <p:ext uri="{BB962C8B-B14F-4D97-AF65-F5344CB8AC3E}">
        <p14:creationId xmlns:p14="http://schemas.microsoft.com/office/powerpoint/2010/main" val="291583185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So in this setup, we use a standard encoding model to estimate the probability of the response given the stimulus</a:t>
            </a:r>
          </a:p>
        </p:txBody>
      </p:sp>
    </p:spTree>
    <p:extLst>
      <p:ext uri="{BB962C8B-B14F-4D97-AF65-F5344CB8AC3E}">
        <p14:creationId xmlns:p14="http://schemas.microsoft.com/office/powerpoint/2010/main" val="263176305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Whereas we use a standard language model to propose probable stimuli</a:t>
            </a:r>
          </a:p>
        </p:txBody>
      </p:sp>
    </p:spTree>
    <p:extLst>
      <p:ext uri="{BB962C8B-B14F-4D97-AF65-F5344CB8AC3E}">
        <p14:creationId xmlns:p14="http://schemas.microsoft.com/office/powerpoint/2010/main" val="300076635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Now, in practice we never actually multiply these probabilities together. Instead, this is formulated as a beam search, where for each element on a beam, a language model proposes continuations, and the encoding model evaluates those continuations. And if you’re interested in reading more about this semantic decoding, our lab showed it was possible last year in some earlier work that was in Nature Neuro last year. So all together this is some semi-greedy algorithm for generating the semantics of a stimulus. </a:t>
            </a:r>
          </a:p>
        </p:txBody>
      </p:sp>
    </p:spTree>
    <p:extLst>
      <p:ext uri="{BB962C8B-B14F-4D97-AF65-F5344CB8AC3E}">
        <p14:creationId xmlns:p14="http://schemas.microsoft.com/office/powerpoint/2010/main" val="66674544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2b9eed56079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2b9eed56079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And its also pretty obvious from this formulation of the problem that improving our estimate of P(R|S) is going to improve our estimate of P(S|R). And since P(R|S) is estimated by an encoding model, all we need to do is replace this with a more powerful encoding model to see downstream improvements.</a:t>
            </a:r>
            <a:endParaRPr dirty="0"/>
          </a:p>
        </p:txBody>
      </p:sp>
    </p:spTree>
    <p:extLst>
      <p:ext uri="{BB962C8B-B14F-4D97-AF65-F5344CB8AC3E}">
        <p14:creationId xmlns:p14="http://schemas.microsoft.com/office/powerpoint/2010/main" val="308129866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2b9eed56079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2b9eed56079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So for this next result that I’m about to show you, we do that, and we also introduce an </a:t>
            </a:r>
            <a:r>
              <a:rPr lang="en-US" dirty="0" err="1"/>
              <a:t>ensembling</a:t>
            </a:r>
            <a:r>
              <a:rPr lang="en-US" dirty="0"/>
              <a:t> technique called Minimum Bayes Risk decoding. And this is basically just centroid decoding, so we run our decoding model multiple times to get multiple decoding proposals, and then we instantiate a new beam that tries to generate an average or centroid output of all the proposals. </a:t>
            </a:r>
            <a:endParaRPr dirty="0"/>
          </a:p>
        </p:txBody>
      </p:sp>
    </p:spTree>
    <p:extLst>
      <p:ext uri="{BB962C8B-B14F-4D97-AF65-F5344CB8AC3E}">
        <p14:creationId xmlns:p14="http://schemas.microsoft.com/office/powerpoint/2010/main" val="209517991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2b9eed56079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2b9eed56079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And when we combine these two approaches, we see significant improvements in the performance of our decoding algorithm at the cost of additional compute. So this is a graph that shows the performance of our decoder over many time windows in a test story. So a higher value means that the decoded story is closer to the ground truth than a lower value, as measured by </a:t>
            </a:r>
            <a:r>
              <a:rPr lang="en-US" dirty="0" err="1"/>
              <a:t>BERTScore</a:t>
            </a:r>
            <a:r>
              <a:rPr lang="en-US" dirty="0"/>
              <a:t>. So in blue here is the performance of our </a:t>
            </a:r>
            <a:r>
              <a:rPr lang="en-US" dirty="0" err="1"/>
              <a:t>ensembling</a:t>
            </a:r>
            <a:r>
              <a:rPr lang="en-US" dirty="0"/>
              <a:t> approach, and in red several runs of our previous GPT-1 encoder without </a:t>
            </a:r>
            <a:r>
              <a:rPr lang="en-US" dirty="0" err="1"/>
              <a:t>ensembling</a:t>
            </a:r>
            <a:r>
              <a:rPr lang="en-US" dirty="0"/>
              <a:t>. And this results in an average of about a 40% improvement in performance, with the major caveat that this requires two to three orders of magnitude more computation. So what we see from this result is first that there’s a lot of room for improvement in this problem here, and even though what we’ve done is made some relatively minor changes here to this decoding algorithm, we can see pretty big downstream effects. </a:t>
            </a: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And it does this with a relatively poor temporal resolution compared to other methods like EEG</a:t>
            </a:r>
          </a:p>
        </p:txBody>
      </p:sp>
      <p:sp>
        <p:nvSpPr>
          <p:cNvPr id="4" name="Slide Number Placeholder 3"/>
          <p:cNvSpPr>
            <a:spLocks noGrp="1"/>
          </p:cNvSpPr>
          <p:nvPr>
            <p:ph type="sldNum" sz="quarter" idx="5"/>
          </p:nvPr>
        </p:nvSpPr>
        <p:spPr/>
        <p:txBody>
          <a:bodyPr/>
          <a:lstStyle/>
          <a:p>
            <a:fld id="{A437DD74-B2DA-4DFB-BD2C-46E2413D3C83}" type="slidenum">
              <a:rPr lang="en-US" smtClean="0"/>
              <a:t>7</a:t>
            </a:fld>
            <a:endParaRPr lang="en-US"/>
          </a:p>
        </p:txBody>
      </p:sp>
    </p:spTree>
    <p:extLst>
      <p:ext uri="{BB962C8B-B14F-4D97-AF65-F5344CB8AC3E}">
        <p14:creationId xmlns:p14="http://schemas.microsoft.com/office/powerpoint/2010/main" val="42342014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And we can also qualitatively compare the performance of the decoders. So here’s just one example from this test story. The top line is the ground truth and then the bottom two lines are the decoded output of the earlier decoder and then the output of this new work. [Read examples] So clearly its better, the new decoder gets a lot more right on average than the old one. The reason I chose to show you this particular excerpt is because it’s the one from our test set that is most representative of the average improvement in performance between the two methods.</a:t>
            </a:r>
          </a:p>
          <a:p>
            <a:pPr marL="158750" indent="0">
              <a:buNone/>
            </a:pPr>
            <a:endParaRPr lang="en-US" dirty="0"/>
          </a:p>
        </p:txBody>
      </p:sp>
    </p:spTree>
    <p:extLst>
      <p:ext uri="{BB962C8B-B14F-4D97-AF65-F5344CB8AC3E}">
        <p14:creationId xmlns:p14="http://schemas.microsoft.com/office/powerpoint/2010/main" val="109571165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So before I move on to this final application that I’m going to discuss, I wanted to first talk about some of the common criticisms that people make of encoding models and encoding model research more generally. And we’re </a:t>
            </a:r>
            <a:r>
              <a:rPr lang="en-US" dirty="0" err="1"/>
              <a:t>gonna</a:t>
            </a:r>
            <a:r>
              <a:rPr lang="en-US" dirty="0"/>
              <a:t> try to see if we can address these criticisms to some extent and see if we can overcome them.</a:t>
            </a:r>
          </a:p>
        </p:txBody>
      </p:sp>
    </p:spTree>
    <p:extLst>
      <p:ext uri="{BB962C8B-B14F-4D97-AF65-F5344CB8AC3E}">
        <p14:creationId xmlns:p14="http://schemas.microsoft.com/office/powerpoint/2010/main" val="405290605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So what are the common complaints here. Well the first, and by far the largest complaint is that standard encoding models are not especially interpretable. These LLMs that we are using for embedding models are confusing linear algebra machines that nobody can understand, so these models are fundamentally limited because they are doing prediction without explanation. It might as well be a completely black-box function because we have no idea what these things are doing. So okay, that’s one criticism what else?</a:t>
            </a:r>
          </a:p>
        </p:txBody>
      </p:sp>
    </p:spTree>
    <p:extLst>
      <p:ext uri="{BB962C8B-B14F-4D97-AF65-F5344CB8AC3E}">
        <p14:creationId xmlns:p14="http://schemas.microsoft.com/office/powerpoint/2010/main" val="116146778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A second common complaint is that encoding models research is typically observational science. So we’re bending the scientific method here a little bit in that when we do these general-purpose naturalistic experiments, we’re not really going into the experiment with an idea in mind for what we’re going to find, we’re just sort of fishing for clues. And this is a kind of loosey-goosey type of science that tends to fail to generalize when held up under the microscope, so any conclusion that we might get from studying encoding models has this huge asterisk. </a:t>
            </a:r>
          </a:p>
        </p:txBody>
      </p:sp>
    </p:spTree>
    <p:extLst>
      <p:ext uri="{BB962C8B-B14F-4D97-AF65-F5344CB8AC3E}">
        <p14:creationId xmlns:p14="http://schemas.microsoft.com/office/powerpoint/2010/main" val="365975230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Ok, so personally I think that these are pretty reasonable complaints and I would like to see if there’s some way we can address them. So I’m going to propose an experiment that addresses both of these concerns. </a:t>
            </a:r>
          </a:p>
        </p:txBody>
      </p:sp>
    </p:spTree>
    <p:extLst>
      <p:ext uri="{BB962C8B-B14F-4D97-AF65-F5344CB8AC3E}">
        <p14:creationId xmlns:p14="http://schemas.microsoft.com/office/powerpoint/2010/main" val="208514136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.So in this experiment, we’re going to try to replace the linear algebra nonsense of our embedding models with easier-to-understand natural language descriptions of the functions that our encoding models compute. So to do this, we’re </a:t>
            </a:r>
            <a:r>
              <a:rPr lang="en-US" dirty="0" err="1"/>
              <a:t>gonna</a:t>
            </a:r>
            <a:r>
              <a:rPr lang="en-US" dirty="0"/>
              <a:t> search for natural language descriptions that match the function an encoding model computes during its prediction of the response in a given voxel. </a:t>
            </a:r>
          </a:p>
        </p:txBody>
      </p:sp>
    </p:spTree>
    <p:extLst>
      <p:ext uri="{BB962C8B-B14F-4D97-AF65-F5344CB8AC3E}">
        <p14:creationId xmlns:p14="http://schemas.microsoft.com/office/powerpoint/2010/main" val="268843794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And then we’re </a:t>
            </a:r>
            <a:r>
              <a:rPr lang="en-US" dirty="0" err="1"/>
              <a:t>gonna</a:t>
            </a:r>
            <a:r>
              <a:rPr lang="en-US" dirty="0"/>
              <a:t> use these natural language descriptions along with the help of a large language model, to generate new stimuli that has themes that match the descriptions. </a:t>
            </a:r>
          </a:p>
        </p:txBody>
      </p:sp>
    </p:spTree>
    <p:extLst>
      <p:ext uri="{BB962C8B-B14F-4D97-AF65-F5344CB8AC3E}">
        <p14:creationId xmlns:p14="http://schemas.microsoft.com/office/powerpoint/2010/main" val="223369931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And then finally, we’re </a:t>
            </a:r>
            <a:r>
              <a:rPr lang="en-US" dirty="0" err="1"/>
              <a:t>gonna</a:t>
            </a:r>
            <a:r>
              <a:rPr lang="en-US" dirty="0"/>
              <a:t> test whether these new generated stimuli actually drive activations in the corresponding voxel. So does this experiment address the points above? Well, we’re replacing this hard-to-understand function that our encoding model computes with an easy-to-understand natural language description and we’re handling this causality complaint by confirming these generated hypotheses in vivo. So my claim is that this does address these points. </a:t>
            </a:r>
          </a:p>
        </p:txBody>
      </p:sp>
    </p:spTree>
    <p:extLst>
      <p:ext uri="{BB962C8B-B14F-4D97-AF65-F5344CB8AC3E}">
        <p14:creationId xmlns:p14="http://schemas.microsoft.com/office/powerpoint/2010/main" val="92361609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262735dc105_0_2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262735dc105_0_2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And the only thing that I elided there in </a:t>
            </a:r>
            <a:r>
              <a:rPr lang="en-US"/>
              <a:t>that description is </a:t>
            </a:r>
            <a:r>
              <a:rPr lang="en-US" dirty="0"/>
              <a:t>how we’re actually generating these natural language descriptions. So let me present that now. And this is going to be using a method that was developed in a earlier work by one of our coauthors over at Microsoft Research, Chandan Singh, So say we have some black-box function of a text stimulus. Let’s call it f. And let’s only assume we can evaluate f as often as we’d like on any given text input. So the idea here is very simple. First, we’re going to evaluate f, which in this case is the encoding model function we’re trying to estimate on a large and varied corpus of </a:t>
            </a:r>
            <a:r>
              <a:rPr lang="en-US" dirty="0" err="1"/>
              <a:t>ngrams</a:t>
            </a:r>
            <a:r>
              <a:rPr lang="en-US" dirty="0"/>
              <a:t>. Then, we’re going to select the set of </a:t>
            </a:r>
            <a:r>
              <a:rPr lang="en-US" dirty="0" err="1"/>
              <a:t>ngrams</a:t>
            </a:r>
            <a:r>
              <a:rPr lang="en-US" dirty="0"/>
              <a:t> that activates f the most, and we’re going to ask a language model to do the hard part here and ask it to generate a set of proposed description candidates that match those </a:t>
            </a:r>
            <a:r>
              <a:rPr lang="en-US" dirty="0" err="1"/>
              <a:t>ngrams</a:t>
            </a:r>
            <a:r>
              <a:rPr lang="en-US" dirty="0"/>
              <a:t>. </a:t>
            </a:r>
            <a:endParaRPr dirty="0"/>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262735dc105_0_2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262735dc105_0_2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And then, we’re going to evaluate these generated descriptions, by having another LLM take the description and generate new </a:t>
            </a:r>
            <a:r>
              <a:rPr lang="en-US" dirty="0" err="1"/>
              <a:t>ngrams</a:t>
            </a:r>
            <a:r>
              <a:rPr lang="en-US" dirty="0"/>
              <a:t> that match the description. If the newly generated </a:t>
            </a:r>
            <a:r>
              <a:rPr lang="en-US" dirty="0" err="1"/>
              <a:t>ngrams</a:t>
            </a:r>
            <a:r>
              <a:rPr lang="en-US" dirty="0"/>
              <a:t> maximize f when compared to a control group of </a:t>
            </a:r>
            <a:r>
              <a:rPr lang="en-US" dirty="0" err="1"/>
              <a:t>ngrams</a:t>
            </a:r>
            <a:r>
              <a:rPr lang="en-US" dirty="0"/>
              <a:t>, we conclude that the generated description summarizes f. So all we’re doing here is asking an LLM to summarize the input/output behavior of our function and then confirming the result with a little self-contained experiment.</a:t>
            </a:r>
            <a:endParaRPr dirty="0"/>
          </a:p>
        </p:txBody>
      </p:sp>
    </p:spTree>
    <p:extLst>
      <p:ext uri="{BB962C8B-B14F-4D97-AF65-F5344CB8AC3E}">
        <p14:creationId xmlns:p14="http://schemas.microsoft.com/office/powerpoint/2010/main" val="18094179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But it has a relatively good spatial resolution of about 17 cubic millimeters per voxel, which is the main reason we use it.</a:t>
            </a:r>
          </a:p>
        </p:txBody>
      </p:sp>
      <p:sp>
        <p:nvSpPr>
          <p:cNvPr id="4" name="Slide Number Placeholder 3"/>
          <p:cNvSpPr>
            <a:spLocks noGrp="1"/>
          </p:cNvSpPr>
          <p:nvPr>
            <p:ph type="sldNum" sz="quarter" idx="5"/>
          </p:nvPr>
        </p:nvSpPr>
        <p:spPr/>
        <p:txBody>
          <a:bodyPr/>
          <a:lstStyle/>
          <a:p>
            <a:fld id="{A437DD74-B2DA-4DFB-BD2C-46E2413D3C83}" type="slidenum">
              <a:rPr lang="en-US" smtClean="0"/>
              <a:t>8</a:t>
            </a:fld>
            <a:endParaRPr lang="en-US"/>
          </a:p>
        </p:txBody>
      </p:sp>
    </p:spTree>
    <p:extLst>
      <p:ext uri="{BB962C8B-B14F-4D97-AF65-F5344CB8AC3E}">
        <p14:creationId xmlns:p14="http://schemas.microsoft.com/office/powerpoint/2010/main" val="403287012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So that experiment shows that the description for the function f is accurate, but not that the  description generalizes to the brain. So to test that, all we do is use these descriptions to generate new synthetic stories that use these descriptions as motifs and we then present these stimuli to subjects to see if they drive the activation in the voxel whose function we are trying to estimate.</a:t>
            </a:r>
          </a:p>
        </p:txBody>
      </p:sp>
    </p:spTree>
    <p:extLst>
      <p:ext uri="{BB962C8B-B14F-4D97-AF65-F5344CB8AC3E}">
        <p14:creationId xmlns:p14="http://schemas.microsoft.com/office/powerpoint/2010/main" val="2785621828"/>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So, very excitingly this works, and we are able to drive activations in single voxels using this approach, as well as even drive pairs of voxels as the same time by combining these generated descriptions. So what we’re demonstrating here is this fine-grained control of voxel responses through language and its done so in a way that is interpretable by normal humans, because we are forcing these descriptions to exist in this space of natural language topics. So obviously, we’re really excited about this, and we’re really interested in using this rich new field of interpretability research to benefit our understanding of encoding models, because we think that these two fields really have a lot in common. </a:t>
            </a:r>
          </a:p>
        </p:txBody>
      </p:sp>
    </p:spTree>
    <p:extLst>
      <p:ext uri="{BB962C8B-B14F-4D97-AF65-F5344CB8AC3E}">
        <p14:creationId xmlns:p14="http://schemas.microsoft.com/office/powerpoint/2010/main" val="328404115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Alright, so some final wrap-up thoughts, if you get absolutely nothing else out of this talk today. And the topline point here that I’ve been making over and over is that these new more modern LMM-based encoding models provide us with this incredibly powerful tool that is going to enable new practical applications and even new modes of scientific inquiry as you saw with that last project there.</a:t>
            </a:r>
          </a:p>
        </p:txBody>
      </p:sp>
    </p:spTree>
    <p:extLst>
      <p:ext uri="{BB962C8B-B14F-4D97-AF65-F5344CB8AC3E}">
        <p14:creationId xmlns:p14="http://schemas.microsoft.com/office/powerpoint/2010/main" val="149769249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And as the wider AI field continues to develop, we should continue to expect that this predictive power and the expressiveness of these downstream applications is only going to increase.</a:t>
            </a:r>
          </a:p>
        </p:txBody>
      </p:sp>
    </p:spTree>
    <p:extLst>
      <p:ext uri="{BB962C8B-B14F-4D97-AF65-F5344CB8AC3E}">
        <p14:creationId xmlns:p14="http://schemas.microsoft.com/office/powerpoint/2010/main" val="166983294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And, uh, finally referring to the scaling research from earlier, we as neuroscientists should prepare for all of this, by working on increasing the availability of large-scale naturalistic datasets, so that we can take full advantage of these new tools as they develop. </a:t>
            </a:r>
          </a:p>
        </p:txBody>
      </p:sp>
    </p:spTree>
    <p:extLst>
      <p:ext uri="{BB962C8B-B14F-4D97-AF65-F5344CB8AC3E}">
        <p14:creationId xmlns:p14="http://schemas.microsoft.com/office/powerpoint/2010/main" val="199716225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US" dirty="0"/>
          </a:p>
        </p:txBody>
      </p:sp>
    </p:spTree>
    <p:extLst>
      <p:ext uri="{BB962C8B-B14F-4D97-AF65-F5344CB8AC3E}">
        <p14:creationId xmlns:p14="http://schemas.microsoft.com/office/powerpoint/2010/main" val="40052765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And since we’re interested in how brains process language, we have subjects listen to natural language stories from podcasts and other auditory media while they’re in the scanner. So the data we used for most of the research I’m about to present was from 3 subjects, each of whom listened to 20 hours of podcasts. And this is all public data that you can use too, if you want, because we’ve put a reasonable amount of effort into open-sourcing it.</a:t>
            </a:r>
          </a:p>
        </p:txBody>
      </p:sp>
      <p:sp>
        <p:nvSpPr>
          <p:cNvPr id="4" name="Slide Number Placeholder 3"/>
          <p:cNvSpPr>
            <a:spLocks noGrp="1"/>
          </p:cNvSpPr>
          <p:nvPr>
            <p:ph type="sldNum" sz="quarter" idx="5"/>
          </p:nvPr>
        </p:nvSpPr>
        <p:spPr/>
        <p:txBody>
          <a:bodyPr/>
          <a:lstStyle/>
          <a:p>
            <a:fld id="{A437DD74-B2DA-4DFB-BD2C-46E2413D3C83}" type="slidenum">
              <a:rPr lang="en-US" smtClean="0"/>
              <a:t>9</a:t>
            </a:fld>
            <a:endParaRPr lang="en-US"/>
          </a:p>
        </p:txBody>
      </p:sp>
    </p:spTree>
    <p:extLst>
      <p:ext uri="{BB962C8B-B14F-4D97-AF65-F5344CB8AC3E}">
        <p14:creationId xmlns:p14="http://schemas.microsoft.com/office/powerpoint/2010/main" val="21653068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354ACC-BDB6-456D-B3DE-E729BD1A703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266BFF1-D042-47FC-811C-8EAFCEF1B97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CC9B6C6-5A00-44A3-AA32-9DFFECD9358F}"/>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ACEE59A7-5695-4785-A010-2E3372AFABC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4D1D282-AB9E-4FED-A3F8-8422CC6A54A5}"/>
              </a:ext>
            </a:extLst>
          </p:cNvPr>
          <p:cNvSpPr>
            <a:spLocks noGrp="1"/>
          </p:cNvSpPr>
          <p:nvPr>
            <p:ph type="sldNum" sz="quarter" idx="12"/>
          </p:nvPr>
        </p:nvSpPr>
        <p:spPr/>
        <p:txBody>
          <a:bodyPr/>
          <a:lstStyle/>
          <a:p>
            <a:fld id="{B7794DA5-31B6-4DEF-80F2-EB7581176542}" type="slidenum">
              <a:rPr lang="en-US" smtClean="0"/>
              <a:t>‹#›</a:t>
            </a:fld>
            <a:endParaRPr lang="en-US"/>
          </a:p>
        </p:txBody>
      </p:sp>
    </p:spTree>
    <p:extLst>
      <p:ext uri="{BB962C8B-B14F-4D97-AF65-F5344CB8AC3E}">
        <p14:creationId xmlns:p14="http://schemas.microsoft.com/office/powerpoint/2010/main" val="1423993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60"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3.xml"/><Relationship Id="rId5" Type="http://schemas.openxmlformats.org/officeDocument/2006/relationships/image" Target="../media/image12.svg"/><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1.png"/><Relationship Id="rId5" Type="http://schemas.openxmlformats.org/officeDocument/2006/relationships/image" Target="../media/image4.jpeg"/><Relationship Id="rId4" Type="http://schemas.openxmlformats.org/officeDocument/2006/relationships/image" Target="../media/image3.svg"/></Relationships>
</file>

<file path=ppt/slides/_rels/slide3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0.xml"/><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1.xml"/><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3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2.xml"/><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4.xml"/><Relationship Id="rId1" Type="http://schemas.openxmlformats.org/officeDocument/2006/relationships/slideLayout" Target="../slideLayouts/slideLayout3.xml"/><Relationship Id="rId5" Type="http://schemas.openxmlformats.org/officeDocument/2006/relationships/image" Target="../media/image19.png"/><Relationship Id="rId4" Type="http://schemas.openxmlformats.org/officeDocument/2006/relationships/image" Target="../media/image18.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6.xml"/><Relationship Id="rId1" Type="http://schemas.openxmlformats.org/officeDocument/2006/relationships/slideLayout" Target="../slideLayouts/slideLayout3.xml"/><Relationship Id="rId5" Type="http://schemas.openxmlformats.org/officeDocument/2006/relationships/image" Target="../media/image18.png"/><Relationship Id="rId4" Type="http://schemas.openxmlformats.org/officeDocument/2006/relationships/image" Target="../media/image14.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39.xml"/><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1.png"/><Relationship Id="rId5" Type="http://schemas.openxmlformats.org/officeDocument/2006/relationships/image" Target="../media/image4.jpeg"/><Relationship Id="rId4" Type="http://schemas.openxmlformats.org/officeDocument/2006/relationships/image" Target="../media/image3.sv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3.xml"/><Relationship Id="rId1" Type="http://schemas.openxmlformats.org/officeDocument/2006/relationships/slideLayout" Target="../slideLayouts/slideLayout3.xml"/><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svg"/></Relationships>
</file>

<file path=ppt/slides/_rels/slide44.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24.png"/><Relationship Id="rId7" Type="http://schemas.openxmlformats.org/officeDocument/2006/relationships/image" Target="../media/image26.png"/><Relationship Id="rId2" Type="http://schemas.openxmlformats.org/officeDocument/2006/relationships/notesSlide" Target="../notesSlides/notesSlide44.xml"/><Relationship Id="rId1" Type="http://schemas.openxmlformats.org/officeDocument/2006/relationships/slideLayout" Target="../slideLayouts/slideLayout3.xml"/><Relationship Id="rId6" Type="http://schemas.openxmlformats.org/officeDocument/2006/relationships/image" Target="../media/image29.svg"/><Relationship Id="rId5" Type="http://schemas.openxmlformats.org/officeDocument/2006/relationships/image" Target="../media/image28.png"/><Relationship Id="rId10" Type="http://schemas.openxmlformats.org/officeDocument/2006/relationships/image" Target="../media/image31.svg"/><Relationship Id="rId4" Type="http://schemas.openxmlformats.org/officeDocument/2006/relationships/image" Target="../media/image25.svg"/><Relationship Id="rId9" Type="http://schemas.openxmlformats.org/officeDocument/2006/relationships/image" Target="../media/image30.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6.xml"/><Relationship Id="rId1" Type="http://schemas.openxmlformats.org/officeDocument/2006/relationships/slideLayout" Target="../slideLayouts/slideLayout3.xml"/><Relationship Id="rId4" Type="http://schemas.openxmlformats.org/officeDocument/2006/relationships/image" Target="../media/image33.png"/></Relationships>
</file>

<file path=ppt/slides/_rels/slide4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7.xml"/><Relationship Id="rId1" Type="http://schemas.openxmlformats.org/officeDocument/2006/relationships/slideLayout" Target="../slideLayouts/slideLayout3.xml"/><Relationship Id="rId4" Type="http://schemas.openxmlformats.org/officeDocument/2006/relationships/image" Target="../media/image33.png"/></Relationships>
</file>

<file path=ppt/slides/_rels/slide4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8.xml"/><Relationship Id="rId1" Type="http://schemas.openxmlformats.org/officeDocument/2006/relationships/slideLayout" Target="../slideLayouts/slideLayout3.xml"/><Relationship Id="rId4" Type="http://schemas.openxmlformats.org/officeDocument/2006/relationships/image" Target="../media/image33.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svg"/><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image" Target="../media/image3.svg"/><Relationship Id="rId9" Type="http://schemas.openxmlformats.org/officeDocument/2006/relationships/image" Target="../media/image1.png"/></Relationships>
</file>

<file path=ppt/slides/_rels/slide5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0.xml"/><Relationship Id="rId1" Type="http://schemas.openxmlformats.org/officeDocument/2006/relationships/slideLayout" Target="../slideLayouts/slideLayout3.xml"/><Relationship Id="rId6" Type="http://schemas.openxmlformats.org/officeDocument/2006/relationships/image" Target="../media/image37.svg"/><Relationship Id="rId5" Type="http://schemas.openxmlformats.org/officeDocument/2006/relationships/image" Target="../media/image36.png"/><Relationship Id="rId4" Type="http://schemas.openxmlformats.org/officeDocument/2006/relationships/image" Target="../media/image35.svg"/></Relationships>
</file>

<file path=ppt/slides/_rels/slide51.xml.rels><?xml version="1.0" encoding="UTF-8" standalone="yes"?>
<Relationships xmlns="http://schemas.openxmlformats.org/package/2006/relationships"><Relationship Id="rId8" Type="http://schemas.openxmlformats.org/officeDocument/2006/relationships/image" Target="../media/image39.sv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51.xml"/><Relationship Id="rId1" Type="http://schemas.openxmlformats.org/officeDocument/2006/relationships/slideLayout" Target="../slideLayouts/slideLayout3.xml"/><Relationship Id="rId6" Type="http://schemas.openxmlformats.org/officeDocument/2006/relationships/image" Target="../media/image37.svg"/><Relationship Id="rId5" Type="http://schemas.openxmlformats.org/officeDocument/2006/relationships/image" Target="../media/image36.png"/><Relationship Id="rId10" Type="http://schemas.openxmlformats.org/officeDocument/2006/relationships/image" Target="../media/image41.svg"/><Relationship Id="rId4" Type="http://schemas.openxmlformats.org/officeDocument/2006/relationships/image" Target="../media/image35.svg"/><Relationship Id="rId9" Type="http://schemas.openxmlformats.org/officeDocument/2006/relationships/image" Target="../media/image40.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44.gif"/><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45.gif"/><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46.gif"/><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image" Target="../media/image46.gif"/><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69.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7.xml"/><Relationship Id="rId1" Type="http://schemas.openxmlformats.org/officeDocument/2006/relationships/slideLayout" Target="../slideLayouts/slideLayout12.xml"/><Relationship Id="rId4" Type="http://schemas.openxmlformats.org/officeDocument/2006/relationships/image" Target="../media/image9.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79.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8.xml"/><Relationship Id="rId1" Type="http://schemas.openxmlformats.org/officeDocument/2006/relationships/slideLayout" Target="../slideLayouts/slideLayout12.xml"/><Relationship Id="rId4" Type="http://schemas.openxmlformats.org/officeDocument/2006/relationships/image" Target="../media/image9.pn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81.xml"/><Relationship Id="rId1" Type="http://schemas.openxmlformats.org/officeDocument/2006/relationships/slideLayout" Target="../slideLayouts/slideLayout3.xml"/><Relationship Id="rId5" Type="http://schemas.openxmlformats.org/officeDocument/2006/relationships/image" Target="../media/image51.jpeg"/><Relationship Id="rId4" Type="http://schemas.openxmlformats.org/officeDocument/2006/relationships/image" Target="../media/image50.png"/></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8" Type="http://schemas.openxmlformats.org/officeDocument/2006/relationships/image" Target="../media/image57.jpg"/><Relationship Id="rId3" Type="http://schemas.openxmlformats.org/officeDocument/2006/relationships/image" Target="../media/image52.jpg"/><Relationship Id="rId7" Type="http://schemas.openxmlformats.org/officeDocument/2006/relationships/image" Target="../media/image56.jpg"/><Relationship Id="rId2" Type="http://schemas.openxmlformats.org/officeDocument/2006/relationships/notesSlide" Target="../notesSlides/notesSlide85.xml"/><Relationship Id="rId1" Type="http://schemas.openxmlformats.org/officeDocument/2006/relationships/slideLayout" Target="../slideLayouts/slideLayout3.xml"/><Relationship Id="rId6" Type="http://schemas.openxmlformats.org/officeDocument/2006/relationships/image" Target="../media/image55.jpg"/><Relationship Id="rId5" Type="http://schemas.openxmlformats.org/officeDocument/2006/relationships/image" Target="../media/image54.jpg"/><Relationship Id="rId4" Type="http://schemas.openxmlformats.org/officeDocument/2006/relationships/image" Target="../media/image53.jpg"/></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9.xml"/><Relationship Id="rId1" Type="http://schemas.openxmlformats.org/officeDocument/2006/relationships/slideLayout" Target="../slideLayouts/slideLayout12.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dirty="0">
                <a:solidFill>
                  <a:srgbClr val="002060"/>
                </a:solidFill>
                <a:latin typeface="Segoe UI Light" panose="020B0502040204020203" pitchFamily="34" charset="0"/>
                <a:cs typeface="Segoe UI Light" panose="020B0502040204020203" pitchFamily="34" charset="0"/>
              </a:rPr>
              <a:t>Predictive Power in Language Encoding Models</a:t>
            </a:r>
            <a:endParaRPr dirty="0">
              <a:solidFill>
                <a:srgbClr val="002060"/>
              </a:solidFill>
              <a:latin typeface="Segoe UI Light" panose="020B0502040204020203" pitchFamily="34" charset="0"/>
              <a:cs typeface="Segoe UI Light" panose="020B0502040204020203" pitchFamily="34" charset="0"/>
            </a:endParaRPr>
          </a:p>
        </p:txBody>
      </p:sp>
      <p:sp>
        <p:nvSpPr>
          <p:cNvPr id="55" name="Google Shape;55;p13"/>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dirty="0">
                <a:solidFill>
                  <a:srgbClr val="002060"/>
                </a:solidFill>
                <a:latin typeface="Segoe UI Light" panose="020B0502040204020203" pitchFamily="34" charset="0"/>
                <a:cs typeface="Segoe UI Light" panose="020B0502040204020203" pitchFamily="34" charset="0"/>
              </a:rPr>
              <a:t>RJ Antonello</a:t>
            </a:r>
            <a:endParaRPr dirty="0">
              <a:solidFill>
                <a:srgbClr val="002060"/>
              </a:solidFill>
              <a:latin typeface="Segoe UI Light" panose="020B0502040204020203" pitchFamily="34" charset="0"/>
              <a:cs typeface="Segoe UI Light" panose="020B0502040204020203" pitchFamily="34" charset="0"/>
            </a:endParaRPr>
          </a:p>
        </p:txBody>
      </p:sp>
      <p:sp>
        <p:nvSpPr>
          <p:cNvPr id="2" name="Slide Number Placeholder 1">
            <a:extLst>
              <a:ext uri="{FF2B5EF4-FFF2-40B4-BE49-F238E27FC236}">
                <a16:creationId xmlns:a16="http://schemas.microsoft.com/office/drawing/2014/main" id="{A46A0681-CEFB-3DA9-F89A-EA6EE428203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a:t>
            </a:fld>
            <a:r>
              <a:rPr lang="en" dirty="0"/>
              <a:t>/27</a:t>
            </a:r>
          </a:p>
        </p:txBody>
      </p:sp>
    </p:spTree>
  </p:cSld>
  <p:clrMapOvr>
    <a:masterClrMapping/>
  </p:clrMapOvr>
  <mc:AlternateContent xmlns:mc="http://schemas.openxmlformats.org/markup-compatibility/2006" xmlns:p14="http://schemas.microsoft.com/office/powerpoint/2010/main">
    <mc:Choice Requires="p14">
      <p:transition spd="slow" p14:dur="2000" advTm="788"/>
    </mc:Choice>
    <mc:Fallback xmlns="">
      <p:transition spd="slow" advTm="788"/>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solidFill>
                  <a:srgbClr val="002060"/>
                </a:solidFill>
                <a:latin typeface="Segoe UI Light" panose="020B0502040204020203" pitchFamily="34" charset="0"/>
                <a:cs typeface="Segoe UI Light" panose="020B0502040204020203" pitchFamily="34" charset="0"/>
              </a:rPr>
              <a:t>Language Encoding Models</a:t>
            </a:r>
            <a:endParaRPr dirty="0">
              <a:solidFill>
                <a:srgbClr val="002060"/>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C05C2676-2097-98E8-6DF9-2D0F1EF6547F}"/>
              </a:ext>
            </a:extLst>
          </p:cNvPr>
          <p:cNvSpPr/>
          <p:nvPr/>
        </p:nvSpPr>
        <p:spPr>
          <a:xfrm>
            <a:off x="1189463" y="1531434"/>
            <a:ext cx="4966010" cy="25183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A screenshot of a computer&#10;&#10;Description automatically generated">
            <a:extLst>
              <a:ext uri="{FF2B5EF4-FFF2-40B4-BE49-F238E27FC236}">
                <a16:creationId xmlns:a16="http://schemas.microsoft.com/office/drawing/2014/main" id="{04463EBB-C314-27DE-E124-82B4DA45313E}"/>
              </a:ext>
            </a:extLst>
          </p:cNvPr>
          <p:cNvPicPr>
            <a:picLocks noChangeAspect="1"/>
          </p:cNvPicPr>
          <p:nvPr/>
        </p:nvPicPr>
        <p:blipFill>
          <a:blip r:embed="rId3"/>
          <a:stretch>
            <a:fillRect/>
          </a:stretch>
        </p:blipFill>
        <p:spPr>
          <a:xfrm>
            <a:off x="0" y="1667303"/>
            <a:ext cx="9144000" cy="1808893"/>
          </a:xfrm>
          <a:prstGeom prst="rect">
            <a:avLst/>
          </a:prstGeom>
        </p:spPr>
      </p:pic>
      <p:sp>
        <p:nvSpPr>
          <p:cNvPr id="3" name="Rectangle 2">
            <a:extLst>
              <a:ext uri="{FF2B5EF4-FFF2-40B4-BE49-F238E27FC236}">
                <a16:creationId xmlns:a16="http://schemas.microsoft.com/office/drawing/2014/main" id="{1C4D7228-FA80-D969-49E0-E2926E011100}"/>
              </a:ext>
            </a:extLst>
          </p:cNvPr>
          <p:cNvSpPr/>
          <p:nvPr/>
        </p:nvSpPr>
        <p:spPr>
          <a:xfrm>
            <a:off x="8107680" y="1347216"/>
            <a:ext cx="987552" cy="74371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2272A67B-1F92-BBF6-4DC4-593854E6CE3C}"/>
              </a:ext>
            </a:extLst>
          </p:cNvPr>
          <p:cNvSpPr/>
          <p:nvPr/>
        </p:nvSpPr>
        <p:spPr>
          <a:xfrm>
            <a:off x="8247888" y="2090928"/>
            <a:ext cx="847344" cy="74371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FB9EF993-812C-CD35-44D0-525E55216FD1}"/>
              </a:ext>
            </a:extLst>
          </p:cNvPr>
          <p:cNvSpPr/>
          <p:nvPr/>
        </p:nvSpPr>
        <p:spPr>
          <a:xfrm>
            <a:off x="8343900" y="2740506"/>
            <a:ext cx="655320" cy="74371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4A26ED2B-D1F7-7A60-ADD4-726E01E4DACB}"/>
              </a:ext>
            </a:extLst>
          </p:cNvPr>
          <p:cNvSpPr/>
          <p:nvPr/>
        </p:nvSpPr>
        <p:spPr>
          <a:xfrm>
            <a:off x="505968" y="3158126"/>
            <a:ext cx="8283702" cy="82579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B6A1EE75-08CD-6A08-A0E5-5AEEDF63AFDF}"/>
              </a:ext>
            </a:extLst>
          </p:cNvPr>
          <p:cNvSpPr/>
          <p:nvPr/>
        </p:nvSpPr>
        <p:spPr>
          <a:xfrm>
            <a:off x="354330" y="2665569"/>
            <a:ext cx="987552" cy="74371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3A8346F3-9E85-8B20-846E-15929AC662BA}"/>
              </a:ext>
            </a:extLst>
          </p:cNvPr>
          <p:cNvSpPr/>
          <p:nvPr/>
        </p:nvSpPr>
        <p:spPr>
          <a:xfrm>
            <a:off x="6528816" y="1792459"/>
            <a:ext cx="1708023" cy="169292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F7AD994-290D-3E1F-591B-5DB0ADB099C4}"/>
              </a:ext>
            </a:extLst>
          </p:cNvPr>
          <p:cNvSpPr/>
          <p:nvPr/>
        </p:nvSpPr>
        <p:spPr>
          <a:xfrm>
            <a:off x="4676013" y="1419434"/>
            <a:ext cx="2041779" cy="169292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48BA804-5E6D-7DB5-DB83-CF7AD1AF14E1}"/>
              </a:ext>
            </a:extLst>
          </p:cNvPr>
          <p:cNvSpPr/>
          <p:nvPr/>
        </p:nvSpPr>
        <p:spPr>
          <a:xfrm>
            <a:off x="2771204" y="1616945"/>
            <a:ext cx="2041779" cy="169292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38B771D-1804-14CA-40CF-A3022A70E608}"/>
              </a:ext>
            </a:extLst>
          </p:cNvPr>
          <p:cNvSpPr/>
          <p:nvPr/>
        </p:nvSpPr>
        <p:spPr>
          <a:xfrm>
            <a:off x="1093451" y="1414840"/>
            <a:ext cx="2041779" cy="169292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lide Number Placeholder 12">
            <a:extLst>
              <a:ext uri="{FF2B5EF4-FFF2-40B4-BE49-F238E27FC236}">
                <a16:creationId xmlns:a16="http://schemas.microsoft.com/office/drawing/2014/main" id="{E5234958-7AE5-EE75-FEE6-A62CAA81CFFD}"/>
              </a:ext>
            </a:extLst>
          </p:cNvPr>
          <p:cNvSpPr>
            <a:spLocks noGrp="1"/>
          </p:cNvSpPr>
          <p:nvPr>
            <p:ph type="sldNum" idx="12"/>
          </p:nvPr>
        </p:nvSpPr>
        <p:spPr/>
        <p:txBody>
          <a:bodyPr/>
          <a:lstStyle/>
          <a:p>
            <a:pPr marL="0" lvl="0" indent="0" algn="r" rtl="0">
              <a:spcBef>
                <a:spcPts val="0"/>
              </a:spcBef>
              <a:spcAft>
                <a:spcPts val="0"/>
              </a:spcAft>
              <a:buNone/>
            </a:pPr>
            <a:r>
              <a:rPr lang="en" dirty="0"/>
              <a:t>4/27</a:t>
            </a:r>
          </a:p>
        </p:txBody>
      </p:sp>
    </p:spTree>
    <p:extLst>
      <p:ext uri="{BB962C8B-B14F-4D97-AF65-F5344CB8AC3E}">
        <p14:creationId xmlns:p14="http://schemas.microsoft.com/office/powerpoint/2010/main" val="32312303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solidFill>
                  <a:srgbClr val="002060"/>
                </a:solidFill>
                <a:latin typeface="Segoe UI Light" panose="020B0502040204020203" pitchFamily="34" charset="0"/>
                <a:cs typeface="Segoe UI Light" panose="020B0502040204020203" pitchFamily="34" charset="0"/>
              </a:rPr>
              <a:t>Language Encoding Models</a:t>
            </a:r>
            <a:endParaRPr dirty="0">
              <a:solidFill>
                <a:srgbClr val="002060"/>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C05C2676-2097-98E8-6DF9-2D0F1EF6547F}"/>
              </a:ext>
            </a:extLst>
          </p:cNvPr>
          <p:cNvSpPr/>
          <p:nvPr/>
        </p:nvSpPr>
        <p:spPr>
          <a:xfrm>
            <a:off x="1189463" y="1531434"/>
            <a:ext cx="4966010" cy="25183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A screenshot of a computer&#10;&#10;Description automatically generated">
            <a:extLst>
              <a:ext uri="{FF2B5EF4-FFF2-40B4-BE49-F238E27FC236}">
                <a16:creationId xmlns:a16="http://schemas.microsoft.com/office/drawing/2014/main" id="{04463EBB-C314-27DE-E124-82B4DA45313E}"/>
              </a:ext>
            </a:extLst>
          </p:cNvPr>
          <p:cNvPicPr>
            <a:picLocks noChangeAspect="1"/>
          </p:cNvPicPr>
          <p:nvPr/>
        </p:nvPicPr>
        <p:blipFill>
          <a:blip r:embed="rId3"/>
          <a:stretch>
            <a:fillRect/>
          </a:stretch>
        </p:blipFill>
        <p:spPr>
          <a:xfrm>
            <a:off x="0" y="1667303"/>
            <a:ext cx="9144000" cy="1808893"/>
          </a:xfrm>
          <a:prstGeom prst="rect">
            <a:avLst/>
          </a:prstGeom>
        </p:spPr>
      </p:pic>
      <p:sp>
        <p:nvSpPr>
          <p:cNvPr id="3" name="Rectangle 2">
            <a:extLst>
              <a:ext uri="{FF2B5EF4-FFF2-40B4-BE49-F238E27FC236}">
                <a16:creationId xmlns:a16="http://schemas.microsoft.com/office/drawing/2014/main" id="{1C4D7228-FA80-D969-49E0-E2926E011100}"/>
              </a:ext>
            </a:extLst>
          </p:cNvPr>
          <p:cNvSpPr/>
          <p:nvPr/>
        </p:nvSpPr>
        <p:spPr>
          <a:xfrm>
            <a:off x="8107680" y="1347216"/>
            <a:ext cx="987552" cy="74371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2272A67B-1F92-BBF6-4DC4-593854E6CE3C}"/>
              </a:ext>
            </a:extLst>
          </p:cNvPr>
          <p:cNvSpPr/>
          <p:nvPr/>
        </p:nvSpPr>
        <p:spPr>
          <a:xfrm>
            <a:off x="8247888" y="2090928"/>
            <a:ext cx="847344" cy="74371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FB9EF993-812C-CD35-44D0-525E55216FD1}"/>
              </a:ext>
            </a:extLst>
          </p:cNvPr>
          <p:cNvSpPr/>
          <p:nvPr/>
        </p:nvSpPr>
        <p:spPr>
          <a:xfrm>
            <a:off x="8343900" y="2740506"/>
            <a:ext cx="655320" cy="74371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4A26ED2B-D1F7-7A60-ADD4-726E01E4DACB}"/>
              </a:ext>
            </a:extLst>
          </p:cNvPr>
          <p:cNvSpPr/>
          <p:nvPr/>
        </p:nvSpPr>
        <p:spPr>
          <a:xfrm>
            <a:off x="505968" y="3052573"/>
            <a:ext cx="8283702" cy="93134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B6A1EE75-08CD-6A08-A0E5-5AEEDF63AFDF}"/>
              </a:ext>
            </a:extLst>
          </p:cNvPr>
          <p:cNvSpPr/>
          <p:nvPr/>
        </p:nvSpPr>
        <p:spPr>
          <a:xfrm>
            <a:off x="354330" y="2665569"/>
            <a:ext cx="987552" cy="74371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3A8346F3-9E85-8B20-846E-15929AC662BA}"/>
              </a:ext>
            </a:extLst>
          </p:cNvPr>
          <p:cNvSpPr/>
          <p:nvPr/>
        </p:nvSpPr>
        <p:spPr>
          <a:xfrm>
            <a:off x="6528816" y="1792459"/>
            <a:ext cx="1708023" cy="169292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F7AD994-290D-3E1F-591B-5DB0ADB099C4}"/>
              </a:ext>
            </a:extLst>
          </p:cNvPr>
          <p:cNvSpPr/>
          <p:nvPr/>
        </p:nvSpPr>
        <p:spPr>
          <a:xfrm>
            <a:off x="4676013" y="1419434"/>
            <a:ext cx="2041779" cy="169292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48BA804-5E6D-7DB5-DB83-CF7AD1AF14E1}"/>
              </a:ext>
            </a:extLst>
          </p:cNvPr>
          <p:cNvSpPr/>
          <p:nvPr/>
        </p:nvSpPr>
        <p:spPr>
          <a:xfrm>
            <a:off x="2771204" y="1616945"/>
            <a:ext cx="2041779" cy="169292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lide Number Placeholder 10">
            <a:extLst>
              <a:ext uri="{FF2B5EF4-FFF2-40B4-BE49-F238E27FC236}">
                <a16:creationId xmlns:a16="http://schemas.microsoft.com/office/drawing/2014/main" id="{156BDE08-C974-9F90-52BB-709F839B3BD3}"/>
              </a:ext>
            </a:extLst>
          </p:cNvPr>
          <p:cNvSpPr>
            <a:spLocks noGrp="1"/>
          </p:cNvSpPr>
          <p:nvPr>
            <p:ph type="sldNum" idx="12"/>
          </p:nvPr>
        </p:nvSpPr>
        <p:spPr/>
        <p:txBody>
          <a:bodyPr/>
          <a:lstStyle/>
          <a:p>
            <a:pPr marL="0" lvl="0" indent="0" algn="r" rtl="0">
              <a:spcBef>
                <a:spcPts val="0"/>
              </a:spcBef>
              <a:spcAft>
                <a:spcPts val="0"/>
              </a:spcAft>
              <a:buNone/>
            </a:pPr>
            <a:r>
              <a:rPr lang="en" dirty="0"/>
              <a:t>4/27</a:t>
            </a:r>
          </a:p>
        </p:txBody>
      </p:sp>
    </p:spTree>
    <p:extLst>
      <p:ext uri="{BB962C8B-B14F-4D97-AF65-F5344CB8AC3E}">
        <p14:creationId xmlns:p14="http://schemas.microsoft.com/office/powerpoint/2010/main" val="31783940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a:solidFill>
                  <a:srgbClr val="002060"/>
                </a:solidFill>
                <a:latin typeface="Segoe UI Light" panose="020B0502040204020203" pitchFamily="34" charset="0"/>
                <a:cs typeface="Segoe UI Light" panose="020B0502040204020203" pitchFamily="34" charset="0"/>
              </a:rPr>
              <a:t>Language Encoding Models</a:t>
            </a:r>
          </a:p>
        </p:txBody>
      </p:sp>
      <p:sp>
        <p:nvSpPr>
          <p:cNvPr id="6" name="Rectangle 5">
            <a:extLst>
              <a:ext uri="{FF2B5EF4-FFF2-40B4-BE49-F238E27FC236}">
                <a16:creationId xmlns:a16="http://schemas.microsoft.com/office/drawing/2014/main" id="{C05C2676-2097-98E8-6DF9-2D0F1EF6547F}"/>
              </a:ext>
            </a:extLst>
          </p:cNvPr>
          <p:cNvSpPr/>
          <p:nvPr/>
        </p:nvSpPr>
        <p:spPr>
          <a:xfrm>
            <a:off x="1189463" y="1531434"/>
            <a:ext cx="4966010" cy="25183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A screenshot of a computer&#10;&#10;Description automatically generated">
            <a:extLst>
              <a:ext uri="{FF2B5EF4-FFF2-40B4-BE49-F238E27FC236}">
                <a16:creationId xmlns:a16="http://schemas.microsoft.com/office/drawing/2014/main" id="{04463EBB-C314-27DE-E124-82B4DA45313E}"/>
              </a:ext>
            </a:extLst>
          </p:cNvPr>
          <p:cNvPicPr>
            <a:picLocks noChangeAspect="1"/>
          </p:cNvPicPr>
          <p:nvPr/>
        </p:nvPicPr>
        <p:blipFill>
          <a:blip r:embed="rId3"/>
          <a:stretch>
            <a:fillRect/>
          </a:stretch>
        </p:blipFill>
        <p:spPr>
          <a:xfrm>
            <a:off x="0" y="1667303"/>
            <a:ext cx="9144000" cy="1808893"/>
          </a:xfrm>
          <a:prstGeom prst="rect">
            <a:avLst/>
          </a:prstGeom>
        </p:spPr>
      </p:pic>
      <p:sp>
        <p:nvSpPr>
          <p:cNvPr id="3" name="Rectangle 2">
            <a:extLst>
              <a:ext uri="{FF2B5EF4-FFF2-40B4-BE49-F238E27FC236}">
                <a16:creationId xmlns:a16="http://schemas.microsoft.com/office/drawing/2014/main" id="{1C4D7228-FA80-D969-49E0-E2926E011100}"/>
              </a:ext>
            </a:extLst>
          </p:cNvPr>
          <p:cNvSpPr/>
          <p:nvPr/>
        </p:nvSpPr>
        <p:spPr>
          <a:xfrm>
            <a:off x="8107680" y="1347216"/>
            <a:ext cx="987552" cy="74371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2272A67B-1F92-BBF6-4DC4-593854E6CE3C}"/>
              </a:ext>
            </a:extLst>
          </p:cNvPr>
          <p:cNvSpPr/>
          <p:nvPr/>
        </p:nvSpPr>
        <p:spPr>
          <a:xfrm>
            <a:off x="8247888" y="2090928"/>
            <a:ext cx="847344" cy="74371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FB9EF993-812C-CD35-44D0-525E55216FD1}"/>
              </a:ext>
            </a:extLst>
          </p:cNvPr>
          <p:cNvSpPr/>
          <p:nvPr/>
        </p:nvSpPr>
        <p:spPr>
          <a:xfrm>
            <a:off x="8343900" y="2740506"/>
            <a:ext cx="655320" cy="74371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4A26ED2B-D1F7-7A60-ADD4-726E01E4DACB}"/>
              </a:ext>
            </a:extLst>
          </p:cNvPr>
          <p:cNvSpPr/>
          <p:nvPr/>
        </p:nvSpPr>
        <p:spPr>
          <a:xfrm>
            <a:off x="505968" y="3230049"/>
            <a:ext cx="8283702" cy="74371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B6A1EE75-08CD-6A08-A0E5-5AEEDF63AFDF}"/>
              </a:ext>
            </a:extLst>
          </p:cNvPr>
          <p:cNvSpPr/>
          <p:nvPr/>
        </p:nvSpPr>
        <p:spPr>
          <a:xfrm>
            <a:off x="354330" y="2665569"/>
            <a:ext cx="987552" cy="74371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3A8346F3-9E85-8B20-846E-15929AC662BA}"/>
              </a:ext>
            </a:extLst>
          </p:cNvPr>
          <p:cNvSpPr/>
          <p:nvPr/>
        </p:nvSpPr>
        <p:spPr>
          <a:xfrm>
            <a:off x="6528816" y="1792459"/>
            <a:ext cx="1708023" cy="169292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AD0372DF-2C0A-8F6F-BC9B-58288A992F1F}"/>
              </a:ext>
            </a:extLst>
          </p:cNvPr>
          <p:cNvSpPr/>
          <p:nvPr/>
        </p:nvSpPr>
        <p:spPr>
          <a:xfrm>
            <a:off x="4676013" y="1510705"/>
            <a:ext cx="2322195" cy="169292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lide Number Placeholder 9">
            <a:extLst>
              <a:ext uri="{FF2B5EF4-FFF2-40B4-BE49-F238E27FC236}">
                <a16:creationId xmlns:a16="http://schemas.microsoft.com/office/drawing/2014/main" id="{04D14968-346C-59C3-FE49-FFF79EA4DA80}"/>
              </a:ext>
            </a:extLst>
          </p:cNvPr>
          <p:cNvSpPr>
            <a:spLocks noGrp="1"/>
          </p:cNvSpPr>
          <p:nvPr>
            <p:ph type="sldNum" idx="12"/>
          </p:nvPr>
        </p:nvSpPr>
        <p:spPr/>
        <p:txBody>
          <a:bodyPr/>
          <a:lstStyle/>
          <a:p>
            <a:pPr marL="0" lvl="0" indent="0" algn="r" rtl="0">
              <a:spcBef>
                <a:spcPts val="0"/>
              </a:spcBef>
              <a:spcAft>
                <a:spcPts val="0"/>
              </a:spcAft>
              <a:buNone/>
            </a:pPr>
            <a:r>
              <a:rPr lang="en" dirty="0"/>
              <a:t>4/27</a:t>
            </a:r>
          </a:p>
        </p:txBody>
      </p:sp>
    </p:spTree>
    <p:extLst>
      <p:ext uri="{BB962C8B-B14F-4D97-AF65-F5344CB8AC3E}">
        <p14:creationId xmlns:p14="http://schemas.microsoft.com/office/powerpoint/2010/main" val="30691873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solidFill>
                  <a:srgbClr val="002060"/>
                </a:solidFill>
                <a:latin typeface="Segoe UI Light" panose="020B0502040204020203" pitchFamily="34" charset="0"/>
                <a:cs typeface="Segoe UI Light" panose="020B0502040204020203" pitchFamily="34" charset="0"/>
              </a:rPr>
              <a:t>Language Encoding Models</a:t>
            </a:r>
            <a:endParaRPr dirty="0">
              <a:solidFill>
                <a:srgbClr val="002060"/>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C05C2676-2097-98E8-6DF9-2D0F1EF6547F}"/>
              </a:ext>
            </a:extLst>
          </p:cNvPr>
          <p:cNvSpPr/>
          <p:nvPr/>
        </p:nvSpPr>
        <p:spPr>
          <a:xfrm>
            <a:off x="1189463" y="1531434"/>
            <a:ext cx="4966010" cy="25183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A screenshot of a computer&#10;&#10;Description automatically generated">
            <a:extLst>
              <a:ext uri="{FF2B5EF4-FFF2-40B4-BE49-F238E27FC236}">
                <a16:creationId xmlns:a16="http://schemas.microsoft.com/office/drawing/2014/main" id="{04463EBB-C314-27DE-E124-82B4DA45313E}"/>
              </a:ext>
            </a:extLst>
          </p:cNvPr>
          <p:cNvPicPr>
            <a:picLocks noChangeAspect="1"/>
          </p:cNvPicPr>
          <p:nvPr/>
        </p:nvPicPr>
        <p:blipFill>
          <a:blip r:embed="rId3"/>
          <a:stretch>
            <a:fillRect/>
          </a:stretch>
        </p:blipFill>
        <p:spPr>
          <a:xfrm>
            <a:off x="0" y="1667303"/>
            <a:ext cx="9144000" cy="1808893"/>
          </a:xfrm>
          <a:prstGeom prst="rect">
            <a:avLst/>
          </a:prstGeom>
        </p:spPr>
      </p:pic>
      <p:sp>
        <p:nvSpPr>
          <p:cNvPr id="3" name="Rectangle 2">
            <a:extLst>
              <a:ext uri="{FF2B5EF4-FFF2-40B4-BE49-F238E27FC236}">
                <a16:creationId xmlns:a16="http://schemas.microsoft.com/office/drawing/2014/main" id="{1C4D7228-FA80-D969-49E0-E2926E011100}"/>
              </a:ext>
            </a:extLst>
          </p:cNvPr>
          <p:cNvSpPr/>
          <p:nvPr/>
        </p:nvSpPr>
        <p:spPr>
          <a:xfrm>
            <a:off x="8107680" y="1347216"/>
            <a:ext cx="987552" cy="74371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2272A67B-1F92-BBF6-4DC4-593854E6CE3C}"/>
              </a:ext>
            </a:extLst>
          </p:cNvPr>
          <p:cNvSpPr/>
          <p:nvPr/>
        </p:nvSpPr>
        <p:spPr>
          <a:xfrm>
            <a:off x="8247888" y="2090928"/>
            <a:ext cx="847344" cy="74371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FB9EF993-812C-CD35-44D0-525E55216FD1}"/>
              </a:ext>
            </a:extLst>
          </p:cNvPr>
          <p:cNvSpPr/>
          <p:nvPr/>
        </p:nvSpPr>
        <p:spPr>
          <a:xfrm>
            <a:off x="8343900" y="2740506"/>
            <a:ext cx="655320" cy="74371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4A26ED2B-D1F7-7A60-ADD4-726E01E4DACB}"/>
              </a:ext>
            </a:extLst>
          </p:cNvPr>
          <p:cNvSpPr/>
          <p:nvPr/>
        </p:nvSpPr>
        <p:spPr>
          <a:xfrm>
            <a:off x="505968" y="3230049"/>
            <a:ext cx="8283702" cy="74371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B6A1EE75-08CD-6A08-A0E5-5AEEDF63AFDF}"/>
              </a:ext>
            </a:extLst>
          </p:cNvPr>
          <p:cNvSpPr/>
          <p:nvPr/>
        </p:nvSpPr>
        <p:spPr>
          <a:xfrm>
            <a:off x="354330" y="2665569"/>
            <a:ext cx="987552" cy="74371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3A8346F3-9E85-8B20-846E-15929AC662BA}"/>
              </a:ext>
            </a:extLst>
          </p:cNvPr>
          <p:cNvSpPr/>
          <p:nvPr/>
        </p:nvSpPr>
        <p:spPr>
          <a:xfrm>
            <a:off x="6528816" y="1792459"/>
            <a:ext cx="1708023" cy="169292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lide Number Placeholder 8">
            <a:extLst>
              <a:ext uri="{FF2B5EF4-FFF2-40B4-BE49-F238E27FC236}">
                <a16:creationId xmlns:a16="http://schemas.microsoft.com/office/drawing/2014/main" id="{50D6C458-7DF0-15DB-0711-45F80EEE4453}"/>
              </a:ext>
            </a:extLst>
          </p:cNvPr>
          <p:cNvSpPr>
            <a:spLocks noGrp="1"/>
          </p:cNvSpPr>
          <p:nvPr>
            <p:ph type="sldNum" idx="12"/>
          </p:nvPr>
        </p:nvSpPr>
        <p:spPr/>
        <p:txBody>
          <a:bodyPr/>
          <a:lstStyle/>
          <a:p>
            <a:pPr marL="0" lvl="0" indent="0" algn="r" rtl="0">
              <a:spcBef>
                <a:spcPts val="0"/>
              </a:spcBef>
              <a:spcAft>
                <a:spcPts val="0"/>
              </a:spcAft>
              <a:buNone/>
            </a:pPr>
            <a:r>
              <a:rPr lang="en" dirty="0"/>
              <a:t>4/27</a:t>
            </a:r>
          </a:p>
        </p:txBody>
      </p:sp>
    </p:spTree>
    <p:extLst>
      <p:ext uri="{BB962C8B-B14F-4D97-AF65-F5344CB8AC3E}">
        <p14:creationId xmlns:p14="http://schemas.microsoft.com/office/powerpoint/2010/main" val="42832644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solidFill>
                  <a:srgbClr val="002060"/>
                </a:solidFill>
                <a:latin typeface="Segoe UI Light" panose="020B0502040204020203" pitchFamily="34" charset="0"/>
                <a:cs typeface="Segoe UI Light" panose="020B0502040204020203" pitchFamily="34" charset="0"/>
              </a:rPr>
              <a:t>Language Encoding Models</a:t>
            </a:r>
            <a:endParaRPr dirty="0">
              <a:solidFill>
                <a:srgbClr val="002060"/>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C05C2676-2097-98E8-6DF9-2D0F1EF6547F}"/>
              </a:ext>
            </a:extLst>
          </p:cNvPr>
          <p:cNvSpPr/>
          <p:nvPr/>
        </p:nvSpPr>
        <p:spPr>
          <a:xfrm>
            <a:off x="1189463" y="1531434"/>
            <a:ext cx="4966010" cy="25183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A screenshot of a computer&#10;&#10;Description automatically generated">
            <a:extLst>
              <a:ext uri="{FF2B5EF4-FFF2-40B4-BE49-F238E27FC236}">
                <a16:creationId xmlns:a16="http://schemas.microsoft.com/office/drawing/2014/main" id="{04463EBB-C314-27DE-E124-82B4DA45313E}"/>
              </a:ext>
            </a:extLst>
          </p:cNvPr>
          <p:cNvPicPr>
            <a:picLocks noChangeAspect="1"/>
          </p:cNvPicPr>
          <p:nvPr/>
        </p:nvPicPr>
        <p:blipFill>
          <a:blip r:embed="rId3"/>
          <a:stretch>
            <a:fillRect/>
          </a:stretch>
        </p:blipFill>
        <p:spPr>
          <a:xfrm>
            <a:off x="0" y="1667303"/>
            <a:ext cx="9144000" cy="1808893"/>
          </a:xfrm>
          <a:prstGeom prst="rect">
            <a:avLst/>
          </a:prstGeom>
        </p:spPr>
      </p:pic>
      <p:sp>
        <p:nvSpPr>
          <p:cNvPr id="3" name="Rectangle 2">
            <a:extLst>
              <a:ext uri="{FF2B5EF4-FFF2-40B4-BE49-F238E27FC236}">
                <a16:creationId xmlns:a16="http://schemas.microsoft.com/office/drawing/2014/main" id="{1C4D7228-FA80-D969-49E0-E2926E011100}"/>
              </a:ext>
            </a:extLst>
          </p:cNvPr>
          <p:cNvSpPr/>
          <p:nvPr/>
        </p:nvSpPr>
        <p:spPr>
          <a:xfrm>
            <a:off x="8107680" y="1347216"/>
            <a:ext cx="987552" cy="74371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2272A67B-1F92-BBF6-4DC4-593854E6CE3C}"/>
              </a:ext>
            </a:extLst>
          </p:cNvPr>
          <p:cNvSpPr/>
          <p:nvPr/>
        </p:nvSpPr>
        <p:spPr>
          <a:xfrm>
            <a:off x="8247888" y="2090928"/>
            <a:ext cx="847344" cy="74371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FB9EF993-812C-CD35-44D0-525E55216FD1}"/>
              </a:ext>
            </a:extLst>
          </p:cNvPr>
          <p:cNvSpPr/>
          <p:nvPr/>
        </p:nvSpPr>
        <p:spPr>
          <a:xfrm>
            <a:off x="8343900" y="2740506"/>
            <a:ext cx="655320" cy="74371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4A26ED2B-D1F7-7A60-ADD4-726E01E4DACB}"/>
              </a:ext>
            </a:extLst>
          </p:cNvPr>
          <p:cNvSpPr/>
          <p:nvPr/>
        </p:nvSpPr>
        <p:spPr>
          <a:xfrm>
            <a:off x="505968" y="3230049"/>
            <a:ext cx="8283702" cy="74371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B6A1EE75-08CD-6A08-A0E5-5AEEDF63AFDF}"/>
              </a:ext>
            </a:extLst>
          </p:cNvPr>
          <p:cNvSpPr/>
          <p:nvPr/>
        </p:nvSpPr>
        <p:spPr>
          <a:xfrm>
            <a:off x="354330" y="2665569"/>
            <a:ext cx="987552" cy="74371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E4BEF1BB-AA34-B5BD-6E2D-3FA3CC653E67}"/>
              </a:ext>
            </a:extLst>
          </p:cNvPr>
          <p:cNvSpPr>
            <a:spLocks noGrp="1"/>
          </p:cNvSpPr>
          <p:nvPr>
            <p:ph type="sldNum" idx="12"/>
          </p:nvPr>
        </p:nvSpPr>
        <p:spPr/>
        <p:txBody>
          <a:bodyPr/>
          <a:lstStyle/>
          <a:p>
            <a:pPr marL="0" lvl="0" indent="0" algn="r" rtl="0">
              <a:spcBef>
                <a:spcPts val="0"/>
              </a:spcBef>
              <a:spcAft>
                <a:spcPts val="0"/>
              </a:spcAft>
              <a:buNone/>
            </a:pPr>
            <a:r>
              <a:rPr lang="en" dirty="0"/>
              <a:t>4/27</a:t>
            </a:r>
          </a:p>
        </p:txBody>
      </p:sp>
    </p:spTree>
    <p:extLst>
      <p:ext uri="{BB962C8B-B14F-4D97-AF65-F5344CB8AC3E}">
        <p14:creationId xmlns:p14="http://schemas.microsoft.com/office/powerpoint/2010/main" val="3619306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solidFill>
                  <a:srgbClr val="002060"/>
                </a:solidFill>
                <a:latin typeface="Segoe UI Light" panose="020B0502040204020203" pitchFamily="34" charset="0"/>
                <a:cs typeface="Segoe UI Light" panose="020B0502040204020203" pitchFamily="34" charset="0"/>
              </a:rPr>
              <a:t>Language Encoding Models</a:t>
            </a:r>
            <a:endParaRPr dirty="0">
              <a:solidFill>
                <a:srgbClr val="002060"/>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C05C2676-2097-98E8-6DF9-2D0F1EF6547F}"/>
              </a:ext>
            </a:extLst>
          </p:cNvPr>
          <p:cNvSpPr/>
          <p:nvPr/>
        </p:nvSpPr>
        <p:spPr>
          <a:xfrm>
            <a:off x="1189463" y="1531434"/>
            <a:ext cx="4966010" cy="25183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A screenshot of a computer&#10;&#10;Description automatically generated">
            <a:extLst>
              <a:ext uri="{FF2B5EF4-FFF2-40B4-BE49-F238E27FC236}">
                <a16:creationId xmlns:a16="http://schemas.microsoft.com/office/drawing/2014/main" id="{04463EBB-C314-27DE-E124-82B4DA45313E}"/>
              </a:ext>
            </a:extLst>
          </p:cNvPr>
          <p:cNvPicPr>
            <a:picLocks noChangeAspect="1"/>
          </p:cNvPicPr>
          <p:nvPr/>
        </p:nvPicPr>
        <p:blipFill>
          <a:blip r:embed="rId3"/>
          <a:stretch>
            <a:fillRect/>
          </a:stretch>
        </p:blipFill>
        <p:spPr>
          <a:xfrm>
            <a:off x="0" y="1667303"/>
            <a:ext cx="9144000" cy="1808893"/>
          </a:xfrm>
          <a:prstGeom prst="rect">
            <a:avLst/>
          </a:prstGeom>
        </p:spPr>
      </p:pic>
      <p:sp>
        <p:nvSpPr>
          <p:cNvPr id="2" name="Slide Number Placeholder 1">
            <a:extLst>
              <a:ext uri="{FF2B5EF4-FFF2-40B4-BE49-F238E27FC236}">
                <a16:creationId xmlns:a16="http://schemas.microsoft.com/office/drawing/2014/main" id="{5DEB36CA-4982-D1A2-FED6-008271A060D6}"/>
              </a:ext>
            </a:extLst>
          </p:cNvPr>
          <p:cNvSpPr>
            <a:spLocks noGrp="1"/>
          </p:cNvSpPr>
          <p:nvPr>
            <p:ph type="sldNum" idx="12"/>
          </p:nvPr>
        </p:nvSpPr>
        <p:spPr/>
        <p:txBody>
          <a:bodyPr/>
          <a:lstStyle/>
          <a:p>
            <a:pPr marL="0" lvl="0" indent="0" algn="r" rtl="0">
              <a:spcBef>
                <a:spcPts val="0"/>
              </a:spcBef>
              <a:spcAft>
                <a:spcPts val="0"/>
              </a:spcAft>
              <a:buNone/>
            </a:pPr>
            <a:r>
              <a:rPr lang="en" dirty="0"/>
              <a:t>4/27</a:t>
            </a:r>
          </a:p>
        </p:txBody>
      </p:sp>
    </p:spTree>
    <p:extLst>
      <p:ext uri="{BB962C8B-B14F-4D97-AF65-F5344CB8AC3E}">
        <p14:creationId xmlns:p14="http://schemas.microsoft.com/office/powerpoint/2010/main" val="28060542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solidFill>
                  <a:srgbClr val="002060"/>
                </a:solidFill>
                <a:latin typeface="Segoe UI Light" panose="020B0502040204020203" pitchFamily="34" charset="0"/>
                <a:cs typeface="Segoe UI Light" panose="020B0502040204020203" pitchFamily="34" charset="0"/>
              </a:rPr>
              <a:t>Language Encoding Models</a:t>
            </a:r>
            <a:endParaRPr dirty="0">
              <a:solidFill>
                <a:srgbClr val="002060"/>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C05C2676-2097-98E8-6DF9-2D0F1EF6547F}"/>
              </a:ext>
            </a:extLst>
          </p:cNvPr>
          <p:cNvSpPr/>
          <p:nvPr/>
        </p:nvSpPr>
        <p:spPr>
          <a:xfrm>
            <a:off x="1189463" y="1531434"/>
            <a:ext cx="4966010" cy="25183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A screenshot of a computer&#10;&#10;Description automatically generated">
            <a:extLst>
              <a:ext uri="{FF2B5EF4-FFF2-40B4-BE49-F238E27FC236}">
                <a16:creationId xmlns:a16="http://schemas.microsoft.com/office/drawing/2014/main" id="{04463EBB-C314-27DE-E124-82B4DA45313E}"/>
              </a:ext>
            </a:extLst>
          </p:cNvPr>
          <p:cNvPicPr>
            <a:picLocks noChangeAspect="1"/>
          </p:cNvPicPr>
          <p:nvPr/>
        </p:nvPicPr>
        <p:blipFill>
          <a:blip r:embed="rId3"/>
          <a:stretch>
            <a:fillRect/>
          </a:stretch>
        </p:blipFill>
        <p:spPr>
          <a:xfrm>
            <a:off x="0" y="1667303"/>
            <a:ext cx="9144000" cy="1808893"/>
          </a:xfrm>
          <a:prstGeom prst="rect">
            <a:avLst/>
          </a:prstGeom>
        </p:spPr>
      </p:pic>
      <p:sp>
        <p:nvSpPr>
          <p:cNvPr id="2" name="TextBox 1">
            <a:extLst>
              <a:ext uri="{FF2B5EF4-FFF2-40B4-BE49-F238E27FC236}">
                <a16:creationId xmlns:a16="http://schemas.microsoft.com/office/drawing/2014/main" id="{0183556A-3FF2-7A83-E95E-7E86FA446471}"/>
              </a:ext>
            </a:extLst>
          </p:cNvPr>
          <p:cNvSpPr txBox="1"/>
          <p:nvPr/>
        </p:nvSpPr>
        <p:spPr>
          <a:xfrm>
            <a:off x="1585703" y="3693070"/>
            <a:ext cx="5693664" cy="307777"/>
          </a:xfrm>
          <a:prstGeom prst="rect">
            <a:avLst/>
          </a:prstGeom>
          <a:noFill/>
        </p:spPr>
        <p:txBody>
          <a:bodyPr wrap="square" rtlCol="0">
            <a:spAutoFit/>
          </a:bodyPr>
          <a:lstStyle/>
          <a:p>
            <a:r>
              <a:rPr lang="en-US" dirty="0">
                <a:latin typeface="Segoe UI Light" panose="020B0502040204020203" pitchFamily="34" charset="0"/>
                <a:cs typeface="Segoe UI Light" panose="020B0502040204020203" pitchFamily="34" charset="0"/>
              </a:rPr>
              <a:t>Evaluate model performance on correlation with ground truth</a:t>
            </a:r>
          </a:p>
        </p:txBody>
      </p:sp>
      <p:pic>
        <p:nvPicPr>
          <p:cNvPr id="7" name="Graphic 6">
            <a:extLst>
              <a:ext uri="{FF2B5EF4-FFF2-40B4-BE49-F238E27FC236}">
                <a16:creationId xmlns:a16="http://schemas.microsoft.com/office/drawing/2014/main" id="{34BE0DB5-7E17-0907-2ADD-8CF366FA441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472187" y="4055711"/>
            <a:ext cx="2909228" cy="307777"/>
          </a:xfrm>
          <a:prstGeom prst="rect">
            <a:avLst/>
          </a:prstGeom>
        </p:spPr>
      </p:pic>
      <p:sp>
        <p:nvSpPr>
          <p:cNvPr id="3" name="Slide Number Placeholder 2">
            <a:extLst>
              <a:ext uri="{FF2B5EF4-FFF2-40B4-BE49-F238E27FC236}">
                <a16:creationId xmlns:a16="http://schemas.microsoft.com/office/drawing/2014/main" id="{A3DA8C37-CE3D-BA74-356C-0A4B1F274B0D}"/>
              </a:ext>
            </a:extLst>
          </p:cNvPr>
          <p:cNvSpPr>
            <a:spLocks noGrp="1"/>
          </p:cNvSpPr>
          <p:nvPr>
            <p:ph type="sldNum" idx="12"/>
          </p:nvPr>
        </p:nvSpPr>
        <p:spPr/>
        <p:txBody>
          <a:bodyPr/>
          <a:lstStyle/>
          <a:p>
            <a:pPr marL="0" lvl="0" indent="0" algn="r" rtl="0">
              <a:spcBef>
                <a:spcPts val="0"/>
              </a:spcBef>
              <a:spcAft>
                <a:spcPts val="0"/>
              </a:spcAft>
              <a:buNone/>
            </a:pPr>
            <a:r>
              <a:rPr lang="en" dirty="0"/>
              <a:t>4/27</a:t>
            </a:r>
          </a:p>
        </p:txBody>
      </p:sp>
    </p:spTree>
    <p:extLst>
      <p:ext uri="{BB962C8B-B14F-4D97-AF65-F5344CB8AC3E}">
        <p14:creationId xmlns:p14="http://schemas.microsoft.com/office/powerpoint/2010/main" val="42192850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a:solidFill>
                  <a:srgbClr val="002060"/>
                </a:solidFill>
                <a:latin typeface="Segoe UI Light" panose="020B0502040204020203" pitchFamily="34" charset="0"/>
                <a:cs typeface="Segoe UI Light" panose="020B0502040204020203" pitchFamily="34" charset="0"/>
              </a:rPr>
              <a:t>Outline</a:t>
            </a:r>
          </a:p>
        </p:txBody>
      </p:sp>
      <p:sp>
        <p:nvSpPr>
          <p:cNvPr id="79" name="Google Shape;79;p1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AutoNum type="arabicPeriod"/>
            </a:pPr>
            <a:r>
              <a:rPr lang="en-US" dirty="0">
                <a:solidFill>
                  <a:srgbClr val="002060"/>
                </a:solidFill>
                <a:latin typeface="Segoe UI Light" panose="020B0502040204020203" pitchFamily="34" charset="0"/>
                <a:cs typeface="Segoe UI Light" panose="020B0502040204020203" pitchFamily="34" charset="0"/>
              </a:rPr>
              <a:t>Why do LM-based encoding models work?</a:t>
            </a:r>
          </a:p>
          <a:p>
            <a:pPr marL="857250" lvl="1" indent="-285750">
              <a:buSzPts val="1800"/>
            </a:pPr>
            <a:r>
              <a:rPr lang="en-US" dirty="0">
                <a:solidFill>
                  <a:srgbClr val="002060"/>
                </a:solidFill>
                <a:latin typeface="Segoe UI Light" panose="020B0502040204020203" pitchFamily="34" charset="0"/>
                <a:cs typeface="Segoe UI Light" panose="020B0502040204020203" pitchFamily="34" charset="0"/>
              </a:rPr>
              <a:t>What is the underlying reason why some representations work better for encoding than others?</a:t>
            </a:r>
            <a:r>
              <a:rPr lang="en-US" sz="1400" i="1" baseline="30000" dirty="0">
                <a:solidFill>
                  <a:srgbClr val="002060"/>
                </a:solidFill>
                <a:latin typeface="Segoe UI Light" panose="020B0502040204020203" pitchFamily="34" charset="0"/>
                <a:cs typeface="Segoe UI Light" panose="020B0502040204020203" pitchFamily="34" charset="0"/>
              </a:rPr>
              <a:t> 1</a:t>
            </a:r>
            <a:endParaRPr lang="en-US" dirty="0">
              <a:solidFill>
                <a:srgbClr val="002060"/>
              </a:solidFill>
              <a:latin typeface="Segoe UI Light" panose="020B0502040204020203" pitchFamily="34" charset="0"/>
              <a:cs typeface="Segoe UI Light" panose="020B0502040204020203" pitchFamily="34" charset="0"/>
            </a:endParaRPr>
          </a:p>
          <a:p>
            <a:pPr>
              <a:buFont typeface="+mj-lt"/>
              <a:buAutoNum type="arabicPeriod"/>
            </a:pPr>
            <a:r>
              <a:rPr lang="en-US" dirty="0">
                <a:solidFill>
                  <a:srgbClr val="002060"/>
                </a:solidFill>
                <a:latin typeface="Segoe UI Light" panose="020B0502040204020203" pitchFamily="34" charset="0"/>
                <a:cs typeface="Segoe UI Light" panose="020B0502040204020203" pitchFamily="34" charset="0"/>
              </a:rPr>
              <a:t>How can we improve encoding models to make them more powerful?</a:t>
            </a:r>
          </a:p>
          <a:p>
            <a:pPr marL="857250" lvl="1" indent="-285750">
              <a:buSzPts val="1800"/>
              <a:buFont typeface="Courier New" panose="02070309020205020404" pitchFamily="49" charset="0"/>
              <a:buChar char="o"/>
            </a:pPr>
            <a:r>
              <a:rPr lang="en-US" dirty="0">
                <a:solidFill>
                  <a:srgbClr val="002060"/>
                </a:solidFill>
                <a:latin typeface="Segoe UI Light" panose="020B0502040204020203" pitchFamily="34" charset="0"/>
                <a:cs typeface="Segoe UI Light" panose="020B0502040204020203" pitchFamily="34" charset="0"/>
              </a:rPr>
              <a:t>Model Scaling</a:t>
            </a:r>
            <a:r>
              <a:rPr lang="en-US" sz="1400" i="1" baseline="30000" dirty="0">
                <a:solidFill>
                  <a:srgbClr val="002060"/>
                </a:solidFill>
                <a:latin typeface="Segoe UI Light" panose="020B0502040204020203" pitchFamily="34" charset="0"/>
                <a:cs typeface="Segoe UI Light" panose="020B0502040204020203" pitchFamily="34" charset="0"/>
              </a:rPr>
              <a:t> 2</a:t>
            </a:r>
            <a:endParaRPr lang="en-US" dirty="0">
              <a:solidFill>
                <a:srgbClr val="002060"/>
              </a:solidFill>
              <a:latin typeface="Segoe UI Light" panose="020B0502040204020203" pitchFamily="34" charset="0"/>
              <a:cs typeface="Segoe UI Light" panose="020B0502040204020203" pitchFamily="34" charset="0"/>
            </a:endParaRPr>
          </a:p>
          <a:p>
            <a:pPr marL="857250" lvl="1" indent="-285750">
              <a:buSzPts val="1800"/>
              <a:buFont typeface="Courier New" panose="02070309020205020404" pitchFamily="49" charset="0"/>
              <a:buChar char="o"/>
            </a:pPr>
            <a:r>
              <a:rPr lang="en-US" dirty="0">
                <a:solidFill>
                  <a:srgbClr val="002060"/>
                </a:solidFill>
                <a:latin typeface="Segoe UI Light" panose="020B0502040204020203" pitchFamily="34" charset="0"/>
                <a:cs typeface="Segoe UI Light" panose="020B0502040204020203" pitchFamily="34" charset="0"/>
              </a:rPr>
              <a:t>Building Nonlinear Encoding Models</a:t>
            </a:r>
            <a:r>
              <a:rPr lang="en-US" sz="1400" i="1" baseline="30000" dirty="0">
                <a:solidFill>
                  <a:srgbClr val="002060"/>
                </a:solidFill>
                <a:latin typeface="Segoe UI Light" panose="020B0502040204020203" pitchFamily="34" charset="0"/>
                <a:cs typeface="Segoe UI Light" panose="020B0502040204020203" pitchFamily="34" charset="0"/>
              </a:rPr>
              <a:t>3</a:t>
            </a:r>
            <a:endParaRPr lang="en-US" dirty="0">
              <a:solidFill>
                <a:srgbClr val="002060"/>
              </a:solidFill>
              <a:latin typeface="Segoe UI Light" panose="020B0502040204020203" pitchFamily="34" charset="0"/>
              <a:cs typeface="Segoe UI Light" panose="020B0502040204020203" pitchFamily="34" charset="0"/>
            </a:endParaRPr>
          </a:p>
          <a:p>
            <a:pPr marL="457200" lvl="0" indent="-342900" algn="l" rtl="0">
              <a:spcBef>
                <a:spcPts val="0"/>
              </a:spcBef>
              <a:spcAft>
                <a:spcPts val="0"/>
              </a:spcAft>
              <a:buSzPts val="1800"/>
              <a:buAutoNum type="arabicPeriod"/>
            </a:pPr>
            <a:r>
              <a:rPr lang="en-US" dirty="0">
                <a:solidFill>
                  <a:srgbClr val="002060"/>
                </a:solidFill>
                <a:latin typeface="Segoe UI Light" panose="020B0502040204020203" pitchFamily="34" charset="0"/>
                <a:cs typeface="Segoe UI Light" panose="020B0502040204020203" pitchFamily="34" charset="0"/>
              </a:rPr>
              <a:t>What are the downstream applications of powerful encoding models? </a:t>
            </a:r>
          </a:p>
          <a:p>
            <a:pPr lvl="1" indent="-342900">
              <a:buSzPts val="1800"/>
              <a:buFont typeface="Courier New" panose="02070309020205020404" pitchFamily="49" charset="0"/>
              <a:buChar char="o"/>
            </a:pPr>
            <a:r>
              <a:rPr lang="en-US" dirty="0">
                <a:solidFill>
                  <a:srgbClr val="002060"/>
                </a:solidFill>
                <a:latin typeface="Segoe UI Light" panose="020B0502040204020203" pitchFamily="34" charset="0"/>
                <a:cs typeface="Segoe UI Light" panose="020B0502040204020203" pitchFamily="34" charset="0"/>
              </a:rPr>
              <a:t>Improved Bayesian Semantic Decoding</a:t>
            </a:r>
            <a:r>
              <a:rPr lang="en-US" sz="1400" i="1" baseline="30000" dirty="0">
                <a:solidFill>
                  <a:srgbClr val="002060"/>
                </a:solidFill>
                <a:latin typeface="Segoe UI Light" panose="020B0502040204020203" pitchFamily="34" charset="0"/>
                <a:cs typeface="Segoe UI Light" panose="020B0502040204020203" pitchFamily="34" charset="0"/>
              </a:rPr>
              <a:t>3</a:t>
            </a:r>
            <a:endParaRPr lang="en-US" dirty="0">
              <a:solidFill>
                <a:srgbClr val="002060"/>
              </a:solidFill>
              <a:latin typeface="Segoe UI Light" panose="020B0502040204020203" pitchFamily="34" charset="0"/>
              <a:cs typeface="Segoe UI Light" panose="020B0502040204020203" pitchFamily="34" charset="0"/>
            </a:endParaRPr>
          </a:p>
          <a:p>
            <a:pPr lvl="1" indent="-342900">
              <a:buSzPts val="1800"/>
              <a:buFont typeface="Courier New" panose="02070309020205020404" pitchFamily="49" charset="0"/>
              <a:buChar char="o"/>
            </a:pPr>
            <a:r>
              <a:rPr lang="en-US" dirty="0">
                <a:solidFill>
                  <a:srgbClr val="002060"/>
                </a:solidFill>
                <a:latin typeface="Segoe UI Light" panose="020B0502040204020203" pitchFamily="34" charset="0"/>
                <a:cs typeface="Segoe UI Light" panose="020B0502040204020203" pitchFamily="34" charset="0"/>
              </a:rPr>
              <a:t>Interpretable modulation of brain voxels through natural language</a:t>
            </a:r>
            <a:r>
              <a:rPr lang="en-US" sz="1400" i="1" baseline="30000" dirty="0">
                <a:solidFill>
                  <a:srgbClr val="002060"/>
                </a:solidFill>
                <a:latin typeface="Segoe UI Light" panose="020B0502040204020203" pitchFamily="34" charset="0"/>
                <a:cs typeface="Segoe UI Light" panose="020B0502040204020203" pitchFamily="34" charset="0"/>
              </a:rPr>
              <a:t>3</a:t>
            </a:r>
            <a:endParaRPr lang="en-US" dirty="0">
              <a:solidFill>
                <a:srgbClr val="002060"/>
              </a:solidFill>
              <a:latin typeface="Segoe UI Light" panose="020B0502040204020203" pitchFamily="34" charset="0"/>
              <a:cs typeface="Segoe UI Light" panose="020B0502040204020203" pitchFamily="34" charset="0"/>
            </a:endParaRPr>
          </a:p>
          <a:p>
            <a:pPr marL="114300" indent="0">
              <a:buNone/>
            </a:pPr>
            <a:endParaRPr lang="en-US" sz="1000" i="1" baseline="30000" dirty="0">
              <a:solidFill>
                <a:srgbClr val="002060"/>
              </a:solidFill>
              <a:latin typeface="Segoe UI Light" panose="020B0502040204020203" pitchFamily="34" charset="0"/>
              <a:cs typeface="Segoe UI Light" panose="020B0502040204020203" pitchFamily="34" charset="0"/>
            </a:endParaRPr>
          </a:p>
          <a:p>
            <a:pPr marL="114300" indent="0">
              <a:buNone/>
            </a:pPr>
            <a:endParaRPr lang="en-US" sz="1000" i="1" baseline="30000" dirty="0">
              <a:solidFill>
                <a:srgbClr val="002060"/>
              </a:solidFill>
              <a:latin typeface="Segoe UI Light" panose="020B0502040204020203" pitchFamily="34" charset="0"/>
              <a:cs typeface="Segoe UI Light" panose="020B0502040204020203" pitchFamily="34" charset="0"/>
            </a:endParaRPr>
          </a:p>
          <a:p>
            <a:pPr marL="114300" indent="0">
              <a:buNone/>
            </a:pPr>
            <a:endParaRPr lang="en-US" sz="1000" i="1" baseline="30000" dirty="0">
              <a:solidFill>
                <a:srgbClr val="002060"/>
              </a:solidFill>
              <a:latin typeface="Segoe UI Light" panose="020B0502040204020203" pitchFamily="34" charset="0"/>
              <a:cs typeface="Segoe UI Light" panose="020B0502040204020203" pitchFamily="34" charset="0"/>
            </a:endParaRPr>
          </a:p>
          <a:p>
            <a:pPr marL="114300" indent="0">
              <a:buNone/>
            </a:pPr>
            <a:endParaRPr lang="en-US" sz="1000" i="1" baseline="30000" dirty="0">
              <a:solidFill>
                <a:srgbClr val="002060"/>
              </a:solidFill>
              <a:latin typeface="Segoe UI Light" panose="020B0502040204020203" pitchFamily="34" charset="0"/>
              <a:cs typeface="Segoe UI Light" panose="020B0502040204020203" pitchFamily="34" charset="0"/>
            </a:endParaRPr>
          </a:p>
          <a:p>
            <a:pPr marL="114300" indent="0">
              <a:buNone/>
            </a:pPr>
            <a:r>
              <a:rPr lang="en-US" sz="1000" i="1" baseline="30000" dirty="0">
                <a:solidFill>
                  <a:srgbClr val="002060"/>
                </a:solidFill>
                <a:latin typeface="Segoe UI Light" panose="020B0502040204020203" pitchFamily="34" charset="0"/>
                <a:cs typeface="Segoe UI Light" panose="020B0502040204020203" pitchFamily="34" charset="0"/>
              </a:rPr>
              <a:t>1</a:t>
            </a:r>
            <a:r>
              <a:rPr lang="en-US" sz="1000" i="1" dirty="0">
                <a:solidFill>
                  <a:srgbClr val="002060"/>
                </a:solidFill>
                <a:latin typeface="Segoe UI Light" panose="020B0502040204020203" pitchFamily="34" charset="0"/>
                <a:cs typeface="Segoe UI Light" panose="020B0502040204020203" pitchFamily="34" charset="0"/>
              </a:rPr>
              <a:t>“Predictive Coding or Just Feature Discovery?”, Antonello and </a:t>
            </a:r>
            <a:r>
              <a:rPr lang="en-US" sz="1000" i="1" dirty="0" err="1">
                <a:solidFill>
                  <a:srgbClr val="002060"/>
                </a:solidFill>
                <a:latin typeface="Segoe UI Light" panose="020B0502040204020203" pitchFamily="34" charset="0"/>
                <a:cs typeface="Segoe UI Light" panose="020B0502040204020203" pitchFamily="34" charset="0"/>
              </a:rPr>
              <a:t>Huth</a:t>
            </a:r>
            <a:r>
              <a:rPr lang="en-US" sz="1000" i="1" dirty="0">
                <a:solidFill>
                  <a:srgbClr val="002060"/>
                </a:solidFill>
                <a:latin typeface="Segoe UI Light" panose="020B0502040204020203" pitchFamily="34" charset="0"/>
                <a:cs typeface="Segoe UI Light" panose="020B0502040204020203" pitchFamily="34" charset="0"/>
              </a:rPr>
              <a:t>, Neurobiology of Language, 2022</a:t>
            </a:r>
          </a:p>
          <a:p>
            <a:pPr marL="114300" indent="0">
              <a:buNone/>
            </a:pPr>
            <a:r>
              <a:rPr lang="en-US" sz="1000" i="1" baseline="30000" dirty="0">
                <a:solidFill>
                  <a:srgbClr val="002060"/>
                </a:solidFill>
                <a:latin typeface="Segoe UI Light" panose="020B0502040204020203" pitchFamily="34" charset="0"/>
                <a:cs typeface="Segoe UI Light" panose="020B0502040204020203" pitchFamily="34" charset="0"/>
              </a:rPr>
              <a:t>2</a:t>
            </a:r>
            <a:r>
              <a:rPr lang="en-US" sz="1000" i="1" dirty="0">
                <a:solidFill>
                  <a:srgbClr val="002060"/>
                </a:solidFill>
                <a:latin typeface="Segoe UI Light" panose="020B0502040204020203" pitchFamily="34" charset="0"/>
                <a:cs typeface="Segoe UI Light" panose="020B0502040204020203" pitchFamily="34" charset="0"/>
              </a:rPr>
              <a:t>“Scaling Laws of Language Encoding Models in fMRI”, Antonello, et al., </a:t>
            </a:r>
            <a:r>
              <a:rPr lang="en-US" sz="1000" i="1" dirty="0" err="1">
                <a:solidFill>
                  <a:srgbClr val="002060"/>
                </a:solidFill>
                <a:latin typeface="Segoe UI Light" panose="020B0502040204020203" pitchFamily="34" charset="0"/>
                <a:cs typeface="Segoe UI Light" panose="020B0502040204020203" pitchFamily="34" charset="0"/>
              </a:rPr>
              <a:t>NeurIPS</a:t>
            </a:r>
            <a:r>
              <a:rPr lang="en-US" sz="1000" i="1" dirty="0">
                <a:solidFill>
                  <a:srgbClr val="002060"/>
                </a:solidFill>
                <a:latin typeface="Segoe UI Light" panose="020B0502040204020203" pitchFamily="34" charset="0"/>
                <a:cs typeface="Segoe UI Light" panose="020B0502040204020203" pitchFamily="34" charset="0"/>
              </a:rPr>
              <a:t>, 2023</a:t>
            </a:r>
          </a:p>
          <a:p>
            <a:pPr marL="114300" indent="0">
              <a:buNone/>
            </a:pPr>
            <a:r>
              <a:rPr lang="en-US" sz="1000" i="1" baseline="30000" dirty="0">
                <a:solidFill>
                  <a:srgbClr val="002060"/>
                </a:solidFill>
                <a:latin typeface="Segoe UI Light" panose="020B0502040204020203" pitchFamily="34" charset="0"/>
                <a:cs typeface="Segoe UI Light" panose="020B0502040204020203" pitchFamily="34" charset="0"/>
              </a:rPr>
              <a:t>3</a:t>
            </a:r>
            <a:r>
              <a:rPr lang="en-US" sz="1000" i="1" dirty="0">
                <a:solidFill>
                  <a:srgbClr val="002060"/>
                </a:solidFill>
                <a:latin typeface="Segoe UI Light" panose="020B0502040204020203" pitchFamily="34" charset="0"/>
                <a:cs typeface="Segoe UI Light" panose="020B0502040204020203" pitchFamily="34" charset="0"/>
              </a:rPr>
              <a:t>Manuscript(s) in prep., Antonello et al., (2024?)</a:t>
            </a:r>
          </a:p>
        </p:txBody>
      </p:sp>
      <p:sp>
        <p:nvSpPr>
          <p:cNvPr id="2" name="Slide Number Placeholder 1">
            <a:extLst>
              <a:ext uri="{FF2B5EF4-FFF2-40B4-BE49-F238E27FC236}">
                <a16:creationId xmlns:a16="http://schemas.microsoft.com/office/drawing/2014/main" id="{E76A6EED-33A1-0C09-F969-40C9B16DB148}"/>
              </a:ext>
            </a:extLst>
          </p:cNvPr>
          <p:cNvSpPr>
            <a:spLocks noGrp="1"/>
          </p:cNvSpPr>
          <p:nvPr>
            <p:ph type="sldNum" idx="12"/>
          </p:nvPr>
        </p:nvSpPr>
        <p:spPr/>
        <p:txBody>
          <a:bodyPr/>
          <a:lstStyle/>
          <a:p>
            <a:pPr marL="0" lvl="0" indent="0" algn="r" rtl="0">
              <a:spcBef>
                <a:spcPts val="0"/>
              </a:spcBef>
              <a:spcAft>
                <a:spcPts val="0"/>
              </a:spcAft>
              <a:buNone/>
            </a:pPr>
            <a:r>
              <a:rPr lang="en" dirty="0"/>
              <a:t>5/27</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a:solidFill>
                  <a:srgbClr val="002060"/>
                </a:solidFill>
                <a:latin typeface="Segoe UI Light" panose="020B0502040204020203" pitchFamily="34" charset="0"/>
                <a:cs typeface="Segoe UI Light" panose="020B0502040204020203" pitchFamily="34" charset="0"/>
              </a:rPr>
              <a:t>Outline</a:t>
            </a:r>
          </a:p>
        </p:txBody>
      </p:sp>
      <p:sp>
        <p:nvSpPr>
          <p:cNvPr id="79" name="Google Shape;79;p1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AutoNum type="arabicPeriod"/>
            </a:pPr>
            <a:r>
              <a:rPr lang="en-US" b="1" dirty="0">
                <a:solidFill>
                  <a:srgbClr val="002060"/>
                </a:solidFill>
                <a:latin typeface="Segoe UI Light" panose="020B0502040204020203" pitchFamily="34" charset="0"/>
                <a:cs typeface="Segoe UI Light" panose="020B0502040204020203" pitchFamily="34" charset="0"/>
              </a:rPr>
              <a:t>Why do LM-based encoding models work?</a:t>
            </a:r>
          </a:p>
          <a:p>
            <a:pPr marL="857250" lvl="1" indent="-285750">
              <a:buSzPts val="1800"/>
            </a:pPr>
            <a:r>
              <a:rPr lang="en-US" b="1" dirty="0">
                <a:solidFill>
                  <a:srgbClr val="002060"/>
                </a:solidFill>
                <a:latin typeface="Segoe UI Light" panose="020B0502040204020203" pitchFamily="34" charset="0"/>
                <a:cs typeface="Segoe UI Light" panose="020B0502040204020203" pitchFamily="34" charset="0"/>
              </a:rPr>
              <a:t>What is the underlying reason why some representations work better for encoding than others?</a:t>
            </a:r>
            <a:r>
              <a:rPr lang="en-US" sz="1400" b="1" i="1" baseline="30000" dirty="0">
                <a:solidFill>
                  <a:srgbClr val="002060"/>
                </a:solidFill>
                <a:latin typeface="Segoe UI Light" panose="020B0502040204020203" pitchFamily="34" charset="0"/>
                <a:cs typeface="Segoe UI Light" panose="020B0502040204020203" pitchFamily="34" charset="0"/>
              </a:rPr>
              <a:t> 1</a:t>
            </a:r>
            <a:endParaRPr lang="en-US" b="1" dirty="0">
              <a:solidFill>
                <a:srgbClr val="002060"/>
              </a:solidFill>
              <a:latin typeface="Segoe UI Light" panose="020B0502040204020203" pitchFamily="34" charset="0"/>
              <a:cs typeface="Segoe UI Light" panose="020B0502040204020203" pitchFamily="34" charset="0"/>
            </a:endParaRPr>
          </a:p>
          <a:p>
            <a:pPr>
              <a:buFont typeface="+mj-lt"/>
              <a:buAutoNum type="arabicPeriod"/>
            </a:pPr>
            <a:r>
              <a:rPr lang="en-US" dirty="0">
                <a:solidFill>
                  <a:srgbClr val="002060"/>
                </a:solidFill>
                <a:latin typeface="Segoe UI Light" panose="020B0502040204020203" pitchFamily="34" charset="0"/>
                <a:cs typeface="Segoe UI Light" panose="020B0502040204020203" pitchFamily="34" charset="0"/>
              </a:rPr>
              <a:t>How can we improve encoding models to make them more powerful?</a:t>
            </a:r>
          </a:p>
          <a:p>
            <a:pPr marL="857250" lvl="1" indent="-285750">
              <a:buSzPts val="1800"/>
              <a:buFont typeface="Courier New" panose="02070309020205020404" pitchFamily="49" charset="0"/>
              <a:buChar char="o"/>
            </a:pPr>
            <a:r>
              <a:rPr lang="en-US" dirty="0">
                <a:solidFill>
                  <a:srgbClr val="002060"/>
                </a:solidFill>
                <a:latin typeface="Segoe UI Light" panose="020B0502040204020203" pitchFamily="34" charset="0"/>
                <a:cs typeface="Segoe UI Light" panose="020B0502040204020203" pitchFamily="34" charset="0"/>
              </a:rPr>
              <a:t>Model Scaling</a:t>
            </a:r>
            <a:r>
              <a:rPr lang="en-US" sz="1400" i="1" baseline="30000" dirty="0">
                <a:solidFill>
                  <a:srgbClr val="002060"/>
                </a:solidFill>
                <a:latin typeface="Segoe UI Light" panose="020B0502040204020203" pitchFamily="34" charset="0"/>
                <a:cs typeface="Segoe UI Light" panose="020B0502040204020203" pitchFamily="34" charset="0"/>
              </a:rPr>
              <a:t> 2</a:t>
            </a:r>
            <a:endParaRPr lang="en-US" dirty="0">
              <a:solidFill>
                <a:srgbClr val="002060"/>
              </a:solidFill>
              <a:latin typeface="Segoe UI Light" panose="020B0502040204020203" pitchFamily="34" charset="0"/>
              <a:cs typeface="Segoe UI Light" panose="020B0502040204020203" pitchFamily="34" charset="0"/>
            </a:endParaRPr>
          </a:p>
          <a:p>
            <a:pPr marL="857250" lvl="1" indent="-285750">
              <a:buSzPts val="1800"/>
              <a:buFont typeface="Courier New" panose="02070309020205020404" pitchFamily="49" charset="0"/>
              <a:buChar char="o"/>
            </a:pPr>
            <a:r>
              <a:rPr lang="en-US" dirty="0">
                <a:solidFill>
                  <a:srgbClr val="002060"/>
                </a:solidFill>
                <a:latin typeface="Segoe UI Light" panose="020B0502040204020203" pitchFamily="34" charset="0"/>
                <a:cs typeface="Segoe UI Light" panose="020B0502040204020203" pitchFamily="34" charset="0"/>
              </a:rPr>
              <a:t>Building Nonlinear Encoding Models</a:t>
            </a:r>
            <a:r>
              <a:rPr lang="en-US" sz="1400" i="1" baseline="30000" dirty="0">
                <a:solidFill>
                  <a:srgbClr val="002060"/>
                </a:solidFill>
                <a:latin typeface="Segoe UI Light" panose="020B0502040204020203" pitchFamily="34" charset="0"/>
                <a:cs typeface="Segoe UI Light" panose="020B0502040204020203" pitchFamily="34" charset="0"/>
              </a:rPr>
              <a:t>3</a:t>
            </a:r>
            <a:endParaRPr lang="en-US" dirty="0">
              <a:solidFill>
                <a:srgbClr val="002060"/>
              </a:solidFill>
              <a:latin typeface="Segoe UI Light" panose="020B0502040204020203" pitchFamily="34" charset="0"/>
              <a:cs typeface="Segoe UI Light" panose="020B0502040204020203" pitchFamily="34" charset="0"/>
            </a:endParaRPr>
          </a:p>
          <a:p>
            <a:pPr marL="457200" lvl="0" indent="-342900" algn="l" rtl="0">
              <a:spcBef>
                <a:spcPts val="0"/>
              </a:spcBef>
              <a:spcAft>
                <a:spcPts val="0"/>
              </a:spcAft>
              <a:buSzPts val="1800"/>
              <a:buAutoNum type="arabicPeriod"/>
            </a:pPr>
            <a:r>
              <a:rPr lang="en-US" dirty="0">
                <a:solidFill>
                  <a:srgbClr val="002060"/>
                </a:solidFill>
                <a:latin typeface="Segoe UI Light" panose="020B0502040204020203" pitchFamily="34" charset="0"/>
                <a:cs typeface="Segoe UI Light" panose="020B0502040204020203" pitchFamily="34" charset="0"/>
              </a:rPr>
              <a:t>What are the downstream applications of powerful encoding models? </a:t>
            </a:r>
          </a:p>
          <a:p>
            <a:pPr lvl="1" indent="-342900">
              <a:buSzPts val="1800"/>
              <a:buFont typeface="Courier New" panose="02070309020205020404" pitchFamily="49" charset="0"/>
              <a:buChar char="o"/>
            </a:pPr>
            <a:r>
              <a:rPr lang="en-US" dirty="0">
                <a:solidFill>
                  <a:srgbClr val="002060"/>
                </a:solidFill>
                <a:latin typeface="Segoe UI Light" panose="020B0502040204020203" pitchFamily="34" charset="0"/>
                <a:cs typeface="Segoe UI Light" panose="020B0502040204020203" pitchFamily="34" charset="0"/>
              </a:rPr>
              <a:t>Improved Bayesian Semantic Decoding</a:t>
            </a:r>
            <a:r>
              <a:rPr lang="en-US" sz="1400" i="1" baseline="30000" dirty="0">
                <a:solidFill>
                  <a:srgbClr val="002060"/>
                </a:solidFill>
                <a:latin typeface="Segoe UI Light" panose="020B0502040204020203" pitchFamily="34" charset="0"/>
                <a:cs typeface="Segoe UI Light" panose="020B0502040204020203" pitchFamily="34" charset="0"/>
              </a:rPr>
              <a:t>3</a:t>
            </a:r>
            <a:endParaRPr lang="en-US" dirty="0">
              <a:solidFill>
                <a:srgbClr val="002060"/>
              </a:solidFill>
              <a:latin typeface="Segoe UI Light" panose="020B0502040204020203" pitchFamily="34" charset="0"/>
              <a:cs typeface="Segoe UI Light" panose="020B0502040204020203" pitchFamily="34" charset="0"/>
            </a:endParaRPr>
          </a:p>
          <a:p>
            <a:pPr lvl="1" indent="-342900">
              <a:buSzPts val="1800"/>
              <a:buFont typeface="Courier New" panose="02070309020205020404" pitchFamily="49" charset="0"/>
              <a:buChar char="o"/>
            </a:pPr>
            <a:r>
              <a:rPr lang="en-US" dirty="0">
                <a:solidFill>
                  <a:srgbClr val="002060"/>
                </a:solidFill>
                <a:latin typeface="Segoe UI Light" panose="020B0502040204020203" pitchFamily="34" charset="0"/>
                <a:cs typeface="Segoe UI Light" panose="020B0502040204020203" pitchFamily="34" charset="0"/>
              </a:rPr>
              <a:t>Interpretable modulation of brain voxels through natural language</a:t>
            </a:r>
            <a:r>
              <a:rPr lang="en-US" sz="1400" i="1" baseline="30000" dirty="0">
                <a:solidFill>
                  <a:srgbClr val="002060"/>
                </a:solidFill>
                <a:latin typeface="Segoe UI Light" panose="020B0502040204020203" pitchFamily="34" charset="0"/>
                <a:cs typeface="Segoe UI Light" panose="020B0502040204020203" pitchFamily="34" charset="0"/>
              </a:rPr>
              <a:t>3</a:t>
            </a:r>
            <a:endParaRPr lang="en-US" dirty="0">
              <a:solidFill>
                <a:srgbClr val="002060"/>
              </a:solidFill>
              <a:latin typeface="Segoe UI Light" panose="020B0502040204020203" pitchFamily="34" charset="0"/>
              <a:cs typeface="Segoe UI Light" panose="020B0502040204020203" pitchFamily="34" charset="0"/>
            </a:endParaRPr>
          </a:p>
          <a:p>
            <a:pPr marL="114300" indent="0">
              <a:buNone/>
            </a:pPr>
            <a:endParaRPr lang="en-US" sz="1000" i="1" baseline="30000" dirty="0">
              <a:solidFill>
                <a:srgbClr val="002060"/>
              </a:solidFill>
              <a:latin typeface="Segoe UI Light" panose="020B0502040204020203" pitchFamily="34" charset="0"/>
              <a:cs typeface="Segoe UI Light" panose="020B0502040204020203" pitchFamily="34" charset="0"/>
            </a:endParaRPr>
          </a:p>
          <a:p>
            <a:pPr marL="114300" indent="0">
              <a:buNone/>
            </a:pPr>
            <a:endParaRPr lang="en-US" sz="1000" i="1" baseline="30000" dirty="0">
              <a:solidFill>
                <a:srgbClr val="002060"/>
              </a:solidFill>
              <a:latin typeface="Segoe UI Light" panose="020B0502040204020203" pitchFamily="34" charset="0"/>
              <a:cs typeface="Segoe UI Light" panose="020B0502040204020203" pitchFamily="34" charset="0"/>
            </a:endParaRPr>
          </a:p>
          <a:p>
            <a:pPr marL="114300" indent="0">
              <a:buNone/>
            </a:pPr>
            <a:endParaRPr lang="en-US" sz="1000" i="1" baseline="30000" dirty="0">
              <a:solidFill>
                <a:srgbClr val="002060"/>
              </a:solidFill>
              <a:latin typeface="Segoe UI Light" panose="020B0502040204020203" pitchFamily="34" charset="0"/>
              <a:cs typeface="Segoe UI Light" panose="020B0502040204020203" pitchFamily="34" charset="0"/>
            </a:endParaRPr>
          </a:p>
          <a:p>
            <a:pPr marL="114300" indent="0">
              <a:buNone/>
            </a:pPr>
            <a:endParaRPr lang="en-US" sz="1000" i="1" baseline="30000" dirty="0">
              <a:solidFill>
                <a:srgbClr val="002060"/>
              </a:solidFill>
              <a:latin typeface="Segoe UI Light" panose="020B0502040204020203" pitchFamily="34" charset="0"/>
              <a:cs typeface="Segoe UI Light" panose="020B0502040204020203" pitchFamily="34" charset="0"/>
            </a:endParaRPr>
          </a:p>
          <a:p>
            <a:pPr marL="114300" indent="0">
              <a:buNone/>
            </a:pPr>
            <a:r>
              <a:rPr lang="en-US" sz="1000" i="1" baseline="30000" dirty="0">
                <a:solidFill>
                  <a:srgbClr val="002060"/>
                </a:solidFill>
                <a:latin typeface="Segoe UI Light" panose="020B0502040204020203" pitchFamily="34" charset="0"/>
                <a:cs typeface="Segoe UI Light" panose="020B0502040204020203" pitchFamily="34" charset="0"/>
              </a:rPr>
              <a:t>1</a:t>
            </a:r>
            <a:r>
              <a:rPr lang="en-US" sz="1000" i="1" dirty="0">
                <a:solidFill>
                  <a:srgbClr val="002060"/>
                </a:solidFill>
                <a:latin typeface="Segoe UI Light" panose="020B0502040204020203" pitchFamily="34" charset="0"/>
                <a:cs typeface="Segoe UI Light" panose="020B0502040204020203" pitchFamily="34" charset="0"/>
              </a:rPr>
              <a:t>“Predictive Coding or Just Feature Discovery?”, Antonello and </a:t>
            </a:r>
            <a:r>
              <a:rPr lang="en-US" sz="1000" i="1" dirty="0" err="1">
                <a:solidFill>
                  <a:srgbClr val="002060"/>
                </a:solidFill>
                <a:latin typeface="Segoe UI Light" panose="020B0502040204020203" pitchFamily="34" charset="0"/>
                <a:cs typeface="Segoe UI Light" panose="020B0502040204020203" pitchFamily="34" charset="0"/>
              </a:rPr>
              <a:t>Huth</a:t>
            </a:r>
            <a:r>
              <a:rPr lang="en-US" sz="1000" i="1" dirty="0">
                <a:solidFill>
                  <a:srgbClr val="002060"/>
                </a:solidFill>
                <a:latin typeface="Segoe UI Light" panose="020B0502040204020203" pitchFamily="34" charset="0"/>
                <a:cs typeface="Segoe UI Light" panose="020B0502040204020203" pitchFamily="34" charset="0"/>
              </a:rPr>
              <a:t>, Neurobiology of Language, 2022</a:t>
            </a:r>
          </a:p>
          <a:p>
            <a:pPr marL="114300" indent="0">
              <a:buNone/>
            </a:pPr>
            <a:r>
              <a:rPr lang="en-US" sz="1000" i="1" baseline="30000" dirty="0">
                <a:solidFill>
                  <a:srgbClr val="002060"/>
                </a:solidFill>
                <a:latin typeface="Segoe UI Light" panose="020B0502040204020203" pitchFamily="34" charset="0"/>
                <a:cs typeface="Segoe UI Light" panose="020B0502040204020203" pitchFamily="34" charset="0"/>
              </a:rPr>
              <a:t>2</a:t>
            </a:r>
            <a:r>
              <a:rPr lang="en-US" sz="1000" i="1" dirty="0">
                <a:solidFill>
                  <a:srgbClr val="002060"/>
                </a:solidFill>
                <a:latin typeface="Segoe UI Light" panose="020B0502040204020203" pitchFamily="34" charset="0"/>
                <a:cs typeface="Segoe UI Light" panose="020B0502040204020203" pitchFamily="34" charset="0"/>
              </a:rPr>
              <a:t>“Scaling Laws of Language Encoding Models in fMRI”, Antonello, et al., </a:t>
            </a:r>
            <a:r>
              <a:rPr lang="en-US" sz="1000" i="1" dirty="0" err="1">
                <a:solidFill>
                  <a:srgbClr val="002060"/>
                </a:solidFill>
                <a:latin typeface="Segoe UI Light" panose="020B0502040204020203" pitchFamily="34" charset="0"/>
                <a:cs typeface="Segoe UI Light" panose="020B0502040204020203" pitchFamily="34" charset="0"/>
              </a:rPr>
              <a:t>NeurIPS</a:t>
            </a:r>
            <a:r>
              <a:rPr lang="en-US" sz="1000" i="1" dirty="0">
                <a:solidFill>
                  <a:srgbClr val="002060"/>
                </a:solidFill>
                <a:latin typeface="Segoe UI Light" panose="020B0502040204020203" pitchFamily="34" charset="0"/>
                <a:cs typeface="Segoe UI Light" panose="020B0502040204020203" pitchFamily="34" charset="0"/>
              </a:rPr>
              <a:t>, 2023</a:t>
            </a:r>
          </a:p>
          <a:p>
            <a:pPr marL="114300" indent="0">
              <a:buNone/>
            </a:pPr>
            <a:r>
              <a:rPr lang="en-US" sz="1000" i="1" baseline="30000" dirty="0">
                <a:solidFill>
                  <a:srgbClr val="002060"/>
                </a:solidFill>
                <a:latin typeface="Segoe UI Light" panose="020B0502040204020203" pitchFamily="34" charset="0"/>
                <a:cs typeface="Segoe UI Light" panose="020B0502040204020203" pitchFamily="34" charset="0"/>
              </a:rPr>
              <a:t>3</a:t>
            </a:r>
            <a:r>
              <a:rPr lang="en-US" sz="1000" i="1" dirty="0">
                <a:solidFill>
                  <a:srgbClr val="002060"/>
                </a:solidFill>
                <a:latin typeface="Segoe UI Light" panose="020B0502040204020203" pitchFamily="34" charset="0"/>
                <a:cs typeface="Segoe UI Light" panose="020B0502040204020203" pitchFamily="34" charset="0"/>
              </a:rPr>
              <a:t>Manuscript(s) in prep., Antonello et al., (2024?)</a:t>
            </a:r>
          </a:p>
        </p:txBody>
      </p:sp>
      <p:sp>
        <p:nvSpPr>
          <p:cNvPr id="2" name="Slide Number Placeholder 1">
            <a:extLst>
              <a:ext uri="{FF2B5EF4-FFF2-40B4-BE49-F238E27FC236}">
                <a16:creationId xmlns:a16="http://schemas.microsoft.com/office/drawing/2014/main" id="{FFE324EB-557C-468F-197F-091DC8295DD0}"/>
              </a:ext>
            </a:extLst>
          </p:cNvPr>
          <p:cNvSpPr>
            <a:spLocks noGrp="1"/>
          </p:cNvSpPr>
          <p:nvPr>
            <p:ph type="sldNum" idx="12"/>
          </p:nvPr>
        </p:nvSpPr>
        <p:spPr/>
        <p:txBody>
          <a:bodyPr/>
          <a:lstStyle/>
          <a:p>
            <a:pPr marL="0" lvl="0" indent="0" algn="r" rtl="0">
              <a:spcBef>
                <a:spcPts val="0"/>
              </a:spcBef>
              <a:spcAft>
                <a:spcPts val="0"/>
              </a:spcAft>
              <a:buNone/>
            </a:pPr>
            <a:r>
              <a:rPr lang="en" dirty="0"/>
              <a:t>5/27</a:t>
            </a:r>
          </a:p>
        </p:txBody>
      </p:sp>
    </p:spTree>
    <p:extLst>
      <p:ext uri="{BB962C8B-B14F-4D97-AF65-F5344CB8AC3E}">
        <p14:creationId xmlns:p14="http://schemas.microsoft.com/office/powerpoint/2010/main" val="15669297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a:solidFill>
                  <a:srgbClr val="002060"/>
                </a:solidFill>
                <a:latin typeface="Segoe UI Light" panose="020B0502040204020203" pitchFamily="34" charset="0"/>
                <a:cs typeface="Segoe UI Light" panose="020B0502040204020203" pitchFamily="34" charset="0"/>
              </a:rPr>
              <a:t>Outline</a:t>
            </a:r>
          </a:p>
        </p:txBody>
      </p:sp>
      <p:sp>
        <p:nvSpPr>
          <p:cNvPr id="79" name="Google Shape;79;p1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AutoNum type="arabicPeriod"/>
            </a:pPr>
            <a:r>
              <a:rPr lang="en-US" dirty="0">
                <a:solidFill>
                  <a:srgbClr val="002060"/>
                </a:solidFill>
                <a:latin typeface="Segoe UI Light" panose="020B0502040204020203" pitchFamily="34" charset="0"/>
                <a:cs typeface="Segoe UI Light" panose="020B0502040204020203" pitchFamily="34" charset="0"/>
              </a:rPr>
              <a:t>Why do LM-based encoding models work?</a:t>
            </a:r>
          </a:p>
          <a:p>
            <a:pPr marL="857250" lvl="1" indent="-285750">
              <a:buSzPts val="1800"/>
            </a:pPr>
            <a:r>
              <a:rPr lang="en-US" dirty="0">
                <a:solidFill>
                  <a:srgbClr val="002060"/>
                </a:solidFill>
                <a:latin typeface="Segoe UI Light" panose="020B0502040204020203" pitchFamily="34" charset="0"/>
                <a:cs typeface="Segoe UI Light" panose="020B0502040204020203" pitchFamily="34" charset="0"/>
              </a:rPr>
              <a:t>What is the underlying reason why some representations work better for encoding than others?</a:t>
            </a:r>
            <a:r>
              <a:rPr lang="en-US" sz="1400" i="1" baseline="30000" dirty="0">
                <a:solidFill>
                  <a:srgbClr val="002060"/>
                </a:solidFill>
                <a:latin typeface="Segoe UI Light" panose="020B0502040204020203" pitchFamily="34" charset="0"/>
                <a:cs typeface="Segoe UI Light" panose="020B0502040204020203" pitchFamily="34" charset="0"/>
              </a:rPr>
              <a:t> 1</a:t>
            </a:r>
            <a:endParaRPr lang="en-US" dirty="0">
              <a:solidFill>
                <a:srgbClr val="002060"/>
              </a:solidFill>
              <a:latin typeface="Segoe UI Light" panose="020B0502040204020203" pitchFamily="34" charset="0"/>
              <a:cs typeface="Segoe UI Light" panose="020B0502040204020203" pitchFamily="34" charset="0"/>
            </a:endParaRPr>
          </a:p>
          <a:p>
            <a:pPr>
              <a:buFont typeface="+mj-lt"/>
              <a:buAutoNum type="arabicPeriod"/>
            </a:pPr>
            <a:r>
              <a:rPr lang="en-US" b="1" dirty="0">
                <a:solidFill>
                  <a:srgbClr val="002060"/>
                </a:solidFill>
                <a:latin typeface="Segoe UI Light" panose="020B0502040204020203" pitchFamily="34" charset="0"/>
                <a:cs typeface="Segoe UI Light" panose="020B0502040204020203" pitchFamily="34" charset="0"/>
              </a:rPr>
              <a:t>How can we improve encoding models to make them more powerful?</a:t>
            </a:r>
          </a:p>
          <a:p>
            <a:pPr marL="857250" lvl="1" indent="-285750">
              <a:buSzPts val="1800"/>
              <a:buFont typeface="Courier New" panose="02070309020205020404" pitchFamily="49" charset="0"/>
              <a:buChar char="o"/>
            </a:pPr>
            <a:r>
              <a:rPr lang="en-US" b="1" dirty="0">
                <a:solidFill>
                  <a:srgbClr val="002060"/>
                </a:solidFill>
                <a:latin typeface="Segoe UI Light" panose="020B0502040204020203" pitchFamily="34" charset="0"/>
                <a:cs typeface="Segoe UI Light" panose="020B0502040204020203" pitchFamily="34" charset="0"/>
              </a:rPr>
              <a:t>Model Scaling</a:t>
            </a:r>
            <a:r>
              <a:rPr lang="en-US" sz="1400" b="1" i="1" baseline="30000" dirty="0">
                <a:solidFill>
                  <a:srgbClr val="002060"/>
                </a:solidFill>
                <a:latin typeface="Segoe UI Light" panose="020B0502040204020203" pitchFamily="34" charset="0"/>
                <a:cs typeface="Segoe UI Light" panose="020B0502040204020203" pitchFamily="34" charset="0"/>
              </a:rPr>
              <a:t> 2</a:t>
            </a:r>
            <a:endParaRPr lang="en-US" b="1" dirty="0">
              <a:solidFill>
                <a:srgbClr val="002060"/>
              </a:solidFill>
              <a:latin typeface="Segoe UI Light" panose="020B0502040204020203" pitchFamily="34" charset="0"/>
              <a:cs typeface="Segoe UI Light" panose="020B0502040204020203" pitchFamily="34" charset="0"/>
            </a:endParaRPr>
          </a:p>
          <a:p>
            <a:pPr marL="857250" lvl="1" indent="-285750">
              <a:buSzPts val="1800"/>
              <a:buFont typeface="Courier New" panose="02070309020205020404" pitchFamily="49" charset="0"/>
              <a:buChar char="o"/>
            </a:pPr>
            <a:r>
              <a:rPr lang="en-US" b="1" dirty="0">
                <a:solidFill>
                  <a:srgbClr val="002060"/>
                </a:solidFill>
                <a:latin typeface="Segoe UI Light" panose="020B0502040204020203" pitchFamily="34" charset="0"/>
                <a:cs typeface="Segoe UI Light" panose="020B0502040204020203" pitchFamily="34" charset="0"/>
              </a:rPr>
              <a:t>Building Nonlinear Encoding Models</a:t>
            </a:r>
            <a:r>
              <a:rPr lang="en-US" sz="1400" b="1" i="1" baseline="30000" dirty="0">
                <a:solidFill>
                  <a:srgbClr val="002060"/>
                </a:solidFill>
                <a:latin typeface="Segoe UI Light" panose="020B0502040204020203" pitchFamily="34" charset="0"/>
                <a:cs typeface="Segoe UI Light" panose="020B0502040204020203" pitchFamily="34" charset="0"/>
              </a:rPr>
              <a:t>3</a:t>
            </a:r>
            <a:endParaRPr lang="en-US" b="1" dirty="0">
              <a:solidFill>
                <a:srgbClr val="002060"/>
              </a:solidFill>
              <a:latin typeface="Segoe UI Light" panose="020B0502040204020203" pitchFamily="34" charset="0"/>
              <a:cs typeface="Segoe UI Light" panose="020B0502040204020203" pitchFamily="34" charset="0"/>
            </a:endParaRPr>
          </a:p>
          <a:p>
            <a:pPr marL="457200" lvl="0" indent="-342900" algn="l" rtl="0">
              <a:spcBef>
                <a:spcPts val="0"/>
              </a:spcBef>
              <a:spcAft>
                <a:spcPts val="0"/>
              </a:spcAft>
              <a:buSzPts val="1800"/>
              <a:buAutoNum type="arabicPeriod"/>
            </a:pPr>
            <a:r>
              <a:rPr lang="en-US" dirty="0">
                <a:solidFill>
                  <a:srgbClr val="002060"/>
                </a:solidFill>
                <a:latin typeface="Segoe UI Light" panose="020B0502040204020203" pitchFamily="34" charset="0"/>
                <a:cs typeface="Segoe UI Light" panose="020B0502040204020203" pitchFamily="34" charset="0"/>
              </a:rPr>
              <a:t>What are the downstream applications of powerful encoding models? </a:t>
            </a:r>
          </a:p>
          <a:p>
            <a:pPr lvl="1" indent="-342900">
              <a:buSzPts val="1800"/>
              <a:buFont typeface="Courier New" panose="02070309020205020404" pitchFamily="49" charset="0"/>
              <a:buChar char="o"/>
            </a:pPr>
            <a:r>
              <a:rPr lang="en-US" dirty="0">
                <a:solidFill>
                  <a:srgbClr val="002060"/>
                </a:solidFill>
                <a:latin typeface="Segoe UI Light" panose="020B0502040204020203" pitchFamily="34" charset="0"/>
                <a:cs typeface="Segoe UI Light" panose="020B0502040204020203" pitchFamily="34" charset="0"/>
              </a:rPr>
              <a:t>Improved Bayesian Semantic Decoding</a:t>
            </a:r>
            <a:r>
              <a:rPr lang="en-US" sz="1400" i="1" baseline="30000" dirty="0">
                <a:solidFill>
                  <a:srgbClr val="002060"/>
                </a:solidFill>
                <a:latin typeface="Segoe UI Light" panose="020B0502040204020203" pitchFamily="34" charset="0"/>
                <a:cs typeface="Segoe UI Light" panose="020B0502040204020203" pitchFamily="34" charset="0"/>
              </a:rPr>
              <a:t>3</a:t>
            </a:r>
            <a:endParaRPr lang="en-US" dirty="0">
              <a:solidFill>
                <a:srgbClr val="002060"/>
              </a:solidFill>
              <a:latin typeface="Segoe UI Light" panose="020B0502040204020203" pitchFamily="34" charset="0"/>
              <a:cs typeface="Segoe UI Light" panose="020B0502040204020203" pitchFamily="34" charset="0"/>
            </a:endParaRPr>
          </a:p>
          <a:p>
            <a:pPr lvl="1" indent="-342900">
              <a:buSzPts val="1800"/>
              <a:buFont typeface="Courier New" panose="02070309020205020404" pitchFamily="49" charset="0"/>
              <a:buChar char="o"/>
            </a:pPr>
            <a:r>
              <a:rPr lang="en-US" dirty="0">
                <a:solidFill>
                  <a:srgbClr val="002060"/>
                </a:solidFill>
                <a:latin typeface="Segoe UI Light" panose="020B0502040204020203" pitchFamily="34" charset="0"/>
                <a:cs typeface="Segoe UI Light" panose="020B0502040204020203" pitchFamily="34" charset="0"/>
              </a:rPr>
              <a:t>Interpretable modulation of brain voxels through natural language</a:t>
            </a:r>
            <a:r>
              <a:rPr lang="en-US" sz="1400" i="1" baseline="30000" dirty="0">
                <a:solidFill>
                  <a:srgbClr val="002060"/>
                </a:solidFill>
                <a:latin typeface="Segoe UI Light" panose="020B0502040204020203" pitchFamily="34" charset="0"/>
                <a:cs typeface="Segoe UI Light" panose="020B0502040204020203" pitchFamily="34" charset="0"/>
              </a:rPr>
              <a:t>3</a:t>
            </a:r>
            <a:endParaRPr lang="en-US" dirty="0">
              <a:solidFill>
                <a:srgbClr val="002060"/>
              </a:solidFill>
              <a:latin typeface="Segoe UI Light" panose="020B0502040204020203" pitchFamily="34" charset="0"/>
              <a:cs typeface="Segoe UI Light" panose="020B0502040204020203" pitchFamily="34" charset="0"/>
            </a:endParaRPr>
          </a:p>
          <a:p>
            <a:pPr marL="114300" indent="0">
              <a:buNone/>
            </a:pPr>
            <a:endParaRPr lang="en-US" sz="1000" i="1" baseline="30000" dirty="0">
              <a:solidFill>
                <a:srgbClr val="002060"/>
              </a:solidFill>
              <a:latin typeface="Segoe UI Light" panose="020B0502040204020203" pitchFamily="34" charset="0"/>
              <a:cs typeface="Segoe UI Light" panose="020B0502040204020203" pitchFamily="34" charset="0"/>
            </a:endParaRPr>
          </a:p>
          <a:p>
            <a:pPr marL="114300" indent="0">
              <a:buNone/>
            </a:pPr>
            <a:endParaRPr lang="en-US" sz="1000" i="1" baseline="30000" dirty="0">
              <a:solidFill>
                <a:srgbClr val="002060"/>
              </a:solidFill>
              <a:latin typeface="Segoe UI Light" panose="020B0502040204020203" pitchFamily="34" charset="0"/>
              <a:cs typeface="Segoe UI Light" panose="020B0502040204020203" pitchFamily="34" charset="0"/>
            </a:endParaRPr>
          </a:p>
          <a:p>
            <a:pPr marL="114300" indent="0">
              <a:buNone/>
            </a:pPr>
            <a:endParaRPr lang="en-US" sz="1000" i="1" baseline="30000" dirty="0">
              <a:solidFill>
                <a:srgbClr val="002060"/>
              </a:solidFill>
              <a:latin typeface="Segoe UI Light" panose="020B0502040204020203" pitchFamily="34" charset="0"/>
              <a:cs typeface="Segoe UI Light" panose="020B0502040204020203" pitchFamily="34" charset="0"/>
            </a:endParaRPr>
          </a:p>
          <a:p>
            <a:pPr marL="114300" indent="0">
              <a:buNone/>
            </a:pPr>
            <a:endParaRPr lang="en-US" sz="1000" i="1" baseline="30000" dirty="0">
              <a:solidFill>
                <a:srgbClr val="002060"/>
              </a:solidFill>
              <a:latin typeface="Segoe UI Light" panose="020B0502040204020203" pitchFamily="34" charset="0"/>
              <a:cs typeface="Segoe UI Light" panose="020B0502040204020203" pitchFamily="34" charset="0"/>
            </a:endParaRPr>
          </a:p>
          <a:p>
            <a:pPr marL="114300" indent="0">
              <a:buNone/>
            </a:pPr>
            <a:r>
              <a:rPr lang="en-US" sz="1000" i="1" baseline="30000" dirty="0">
                <a:solidFill>
                  <a:srgbClr val="002060"/>
                </a:solidFill>
                <a:latin typeface="Segoe UI Light" panose="020B0502040204020203" pitchFamily="34" charset="0"/>
                <a:cs typeface="Segoe UI Light" panose="020B0502040204020203" pitchFamily="34" charset="0"/>
              </a:rPr>
              <a:t>1</a:t>
            </a:r>
            <a:r>
              <a:rPr lang="en-US" sz="1000" i="1" dirty="0">
                <a:solidFill>
                  <a:srgbClr val="002060"/>
                </a:solidFill>
                <a:latin typeface="Segoe UI Light" panose="020B0502040204020203" pitchFamily="34" charset="0"/>
                <a:cs typeface="Segoe UI Light" panose="020B0502040204020203" pitchFamily="34" charset="0"/>
              </a:rPr>
              <a:t>“Predictive Coding or Just Feature Discovery?”, Antonello and </a:t>
            </a:r>
            <a:r>
              <a:rPr lang="en-US" sz="1000" i="1" dirty="0" err="1">
                <a:solidFill>
                  <a:srgbClr val="002060"/>
                </a:solidFill>
                <a:latin typeface="Segoe UI Light" panose="020B0502040204020203" pitchFamily="34" charset="0"/>
                <a:cs typeface="Segoe UI Light" panose="020B0502040204020203" pitchFamily="34" charset="0"/>
              </a:rPr>
              <a:t>Huth</a:t>
            </a:r>
            <a:r>
              <a:rPr lang="en-US" sz="1000" i="1" dirty="0">
                <a:solidFill>
                  <a:srgbClr val="002060"/>
                </a:solidFill>
                <a:latin typeface="Segoe UI Light" panose="020B0502040204020203" pitchFamily="34" charset="0"/>
                <a:cs typeface="Segoe UI Light" panose="020B0502040204020203" pitchFamily="34" charset="0"/>
              </a:rPr>
              <a:t>, Neurobiology of Language, 2022</a:t>
            </a:r>
          </a:p>
          <a:p>
            <a:pPr marL="114300" indent="0">
              <a:buNone/>
            </a:pPr>
            <a:r>
              <a:rPr lang="en-US" sz="1000" i="1" baseline="30000" dirty="0">
                <a:solidFill>
                  <a:srgbClr val="002060"/>
                </a:solidFill>
                <a:latin typeface="Segoe UI Light" panose="020B0502040204020203" pitchFamily="34" charset="0"/>
                <a:cs typeface="Segoe UI Light" panose="020B0502040204020203" pitchFamily="34" charset="0"/>
              </a:rPr>
              <a:t>2</a:t>
            </a:r>
            <a:r>
              <a:rPr lang="en-US" sz="1000" i="1" dirty="0">
                <a:solidFill>
                  <a:srgbClr val="002060"/>
                </a:solidFill>
                <a:latin typeface="Segoe UI Light" panose="020B0502040204020203" pitchFamily="34" charset="0"/>
                <a:cs typeface="Segoe UI Light" panose="020B0502040204020203" pitchFamily="34" charset="0"/>
              </a:rPr>
              <a:t>“Scaling Laws of Language Encoding Models in fMRI”, Antonello, et al., </a:t>
            </a:r>
            <a:r>
              <a:rPr lang="en-US" sz="1000" i="1" dirty="0" err="1">
                <a:solidFill>
                  <a:srgbClr val="002060"/>
                </a:solidFill>
                <a:latin typeface="Segoe UI Light" panose="020B0502040204020203" pitchFamily="34" charset="0"/>
                <a:cs typeface="Segoe UI Light" panose="020B0502040204020203" pitchFamily="34" charset="0"/>
              </a:rPr>
              <a:t>NeurIPS</a:t>
            </a:r>
            <a:r>
              <a:rPr lang="en-US" sz="1000" i="1" dirty="0">
                <a:solidFill>
                  <a:srgbClr val="002060"/>
                </a:solidFill>
                <a:latin typeface="Segoe UI Light" panose="020B0502040204020203" pitchFamily="34" charset="0"/>
                <a:cs typeface="Segoe UI Light" panose="020B0502040204020203" pitchFamily="34" charset="0"/>
              </a:rPr>
              <a:t>, 2023</a:t>
            </a:r>
          </a:p>
          <a:p>
            <a:pPr marL="114300" indent="0">
              <a:buNone/>
            </a:pPr>
            <a:r>
              <a:rPr lang="en-US" sz="1000" i="1" baseline="30000" dirty="0">
                <a:solidFill>
                  <a:srgbClr val="002060"/>
                </a:solidFill>
                <a:latin typeface="Segoe UI Light" panose="020B0502040204020203" pitchFamily="34" charset="0"/>
                <a:cs typeface="Segoe UI Light" panose="020B0502040204020203" pitchFamily="34" charset="0"/>
              </a:rPr>
              <a:t>3</a:t>
            </a:r>
            <a:r>
              <a:rPr lang="en-US" sz="1000" i="1" dirty="0">
                <a:solidFill>
                  <a:srgbClr val="002060"/>
                </a:solidFill>
                <a:latin typeface="Segoe UI Light" panose="020B0502040204020203" pitchFamily="34" charset="0"/>
                <a:cs typeface="Segoe UI Light" panose="020B0502040204020203" pitchFamily="34" charset="0"/>
              </a:rPr>
              <a:t>Manuscript(s) in prep., Antonello et al., (2024?)</a:t>
            </a:r>
          </a:p>
        </p:txBody>
      </p:sp>
      <p:sp>
        <p:nvSpPr>
          <p:cNvPr id="2" name="Slide Number Placeholder 1">
            <a:extLst>
              <a:ext uri="{FF2B5EF4-FFF2-40B4-BE49-F238E27FC236}">
                <a16:creationId xmlns:a16="http://schemas.microsoft.com/office/drawing/2014/main" id="{6DDAC78E-7D3B-72AC-853A-23F8EA2CA92F}"/>
              </a:ext>
            </a:extLst>
          </p:cNvPr>
          <p:cNvSpPr>
            <a:spLocks noGrp="1"/>
          </p:cNvSpPr>
          <p:nvPr>
            <p:ph type="sldNum" idx="12"/>
          </p:nvPr>
        </p:nvSpPr>
        <p:spPr/>
        <p:txBody>
          <a:bodyPr/>
          <a:lstStyle/>
          <a:p>
            <a:pPr marL="0" lvl="0" indent="0" algn="r" rtl="0">
              <a:spcBef>
                <a:spcPts val="0"/>
              </a:spcBef>
              <a:spcAft>
                <a:spcPts val="0"/>
              </a:spcAft>
              <a:buNone/>
            </a:pPr>
            <a:r>
              <a:rPr lang="en" dirty="0"/>
              <a:t>5/27</a:t>
            </a:r>
          </a:p>
        </p:txBody>
      </p:sp>
    </p:spTree>
    <p:extLst>
      <p:ext uri="{BB962C8B-B14F-4D97-AF65-F5344CB8AC3E}">
        <p14:creationId xmlns:p14="http://schemas.microsoft.com/office/powerpoint/2010/main" val="27242068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A8C06B-2682-44D9-AC25-936EF29EE4D7}"/>
              </a:ext>
            </a:extLst>
          </p:cNvPr>
          <p:cNvSpPr>
            <a:spLocks noGrp="1"/>
          </p:cNvSpPr>
          <p:nvPr>
            <p:ph type="title"/>
          </p:nvPr>
        </p:nvSpPr>
        <p:spPr/>
        <p:txBody>
          <a:bodyPr>
            <a:normAutofit fontScale="90000"/>
          </a:bodyPr>
          <a:lstStyle/>
          <a:p>
            <a:r>
              <a:rPr lang="en-US" dirty="0">
                <a:solidFill>
                  <a:srgbClr val="002060"/>
                </a:solidFill>
                <a:latin typeface="Segoe UI Light" panose="020B0502040204020203" pitchFamily="34" charset="0"/>
                <a:cs typeface="Segoe UI Light" panose="020B0502040204020203" pitchFamily="34" charset="0"/>
              </a:rPr>
              <a:t>Language Processing in the Brain</a:t>
            </a:r>
          </a:p>
        </p:txBody>
      </p:sp>
      <p:sp>
        <p:nvSpPr>
          <p:cNvPr id="17" name="TextBox 16">
            <a:extLst>
              <a:ext uri="{FF2B5EF4-FFF2-40B4-BE49-F238E27FC236}">
                <a16:creationId xmlns:a16="http://schemas.microsoft.com/office/drawing/2014/main" id="{70DDA12E-674F-48BF-ACB0-6A9FFBE4EC93}"/>
              </a:ext>
            </a:extLst>
          </p:cNvPr>
          <p:cNvSpPr txBox="1"/>
          <p:nvPr/>
        </p:nvSpPr>
        <p:spPr>
          <a:xfrm>
            <a:off x="4606252" y="6043220"/>
            <a:ext cx="317133" cy="253916"/>
          </a:xfrm>
          <a:prstGeom prst="rect">
            <a:avLst/>
          </a:prstGeom>
          <a:noFill/>
        </p:spPr>
        <p:txBody>
          <a:bodyPr wrap="square" rtlCol="0">
            <a:spAutoFit/>
          </a:bodyPr>
          <a:lstStyle/>
          <a:p>
            <a:endParaRPr lang="en-US" sz="1050" dirty="0"/>
          </a:p>
        </p:txBody>
      </p:sp>
      <p:pic>
        <p:nvPicPr>
          <p:cNvPr id="4" name="Picture 3">
            <a:extLst>
              <a:ext uri="{FF2B5EF4-FFF2-40B4-BE49-F238E27FC236}">
                <a16:creationId xmlns:a16="http://schemas.microsoft.com/office/drawing/2014/main" id="{C93A3F19-8E5A-4B4B-830C-8CFAC0DCC84E}"/>
              </a:ext>
            </a:extLst>
          </p:cNvPr>
          <p:cNvPicPr>
            <a:picLocks noChangeAspect="1"/>
          </p:cNvPicPr>
          <p:nvPr/>
        </p:nvPicPr>
        <p:blipFill>
          <a:blip r:embed="rId3"/>
          <a:stretch>
            <a:fillRect/>
          </a:stretch>
        </p:blipFill>
        <p:spPr>
          <a:xfrm>
            <a:off x="75378" y="2143125"/>
            <a:ext cx="2814638" cy="857250"/>
          </a:xfrm>
          <a:prstGeom prst="rect">
            <a:avLst/>
          </a:prstGeom>
        </p:spPr>
      </p:pic>
      <p:sp>
        <p:nvSpPr>
          <p:cNvPr id="3" name="Slide Number Placeholder 2">
            <a:extLst>
              <a:ext uri="{FF2B5EF4-FFF2-40B4-BE49-F238E27FC236}">
                <a16:creationId xmlns:a16="http://schemas.microsoft.com/office/drawing/2014/main" id="{B1FAB88D-A917-F6A5-3F5B-C57E0611465B}"/>
              </a:ext>
            </a:extLst>
          </p:cNvPr>
          <p:cNvSpPr>
            <a:spLocks noGrp="1"/>
          </p:cNvSpPr>
          <p:nvPr>
            <p:ph type="sldNum" sz="quarter" idx="12"/>
          </p:nvPr>
        </p:nvSpPr>
        <p:spPr/>
        <p:txBody>
          <a:bodyPr/>
          <a:lstStyle/>
          <a:p>
            <a:fld id="{B7794DA5-31B6-4DEF-80F2-EB7581176542}" type="slidenum">
              <a:rPr lang="en-US" smtClean="0"/>
              <a:t>2</a:t>
            </a:fld>
            <a:r>
              <a:rPr lang="en" dirty="0"/>
              <a:t>/27</a:t>
            </a:r>
            <a:endParaRPr lang="en-US" dirty="0"/>
          </a:p>
        </p:txBody>
      </p:sp>
    </p:spTree>
    <p:extLst>
      <p:ext uri="{BB962C8B-B14F-4D97-AF65-F5344CB8AC3E}">
        <p14:creationId xmlns:p14="http://schemas.microsoft.com/office/powerpoint/2010/main" val="31451763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a:solidFill>
                  <a:srgbClr val="002060"/>
                </a:solidFill>
                <a:latin typeface="Segoe UI Light" panose="020B0502040204020203" pitchFamily="34" charset="0"/>
                <a:cs typeface="Segoe UI Light" panose="020B0502040204020203" pitchFamily="34" charset="0"/>
              </a:rPr>
              <a:t>Outline</a:t>
            </a:r>
          </a:p>
        </p:txBody>
      </p:sp>
      <p:sp>
        <p:nvSpPr>
          <p:cNvPr id="79" name="Google Shape;79;p1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AutoNum type="arabicPeriod"/>
            </a:pPr>
            <a:r>
              <a:rPr lang="en-US" dirty="0">
                <a:solidFill>
                  <a:srgbClr val="002060"/>
                </a:solidFill>
                <a:latin typeface="Segoe UI Light" panose="020B0502040204020203" pitchFamily="34" charset="0"/>
                <a:cs typeface="Segoe UI Light" panose="020B0502040204020203" pitchFamily="34" charset="0"/>
              </a:rPr>
              <a:t>Why do LM-based encoding models work?</a:t>
            </a:r>
          </a:p>
          <a:p>
            <a:pPr marL="857250" lvl="1" indent="-285750">
              <a:buSzPts val="1800"/>
            </a:pPr>
            <a:r>
              <a:rPr lang="en-US" dirty="0">
                <a:solidFill>
                  <a:srgbClr val="002060"/>
                </a:solidFill>
                <a:latin typeface="Segoe UI Light" panose="020B0502040204020203" pitchFamily="34" charset="0"/>
                <a:cs typeface="Segoe UI Light" panose="020B0502040204020203" pitchFamily="34" charset="0"/>
              </a:rPr>
              <a:t>What is the underlying reason why some representations work better for encoding than others?</a:t>
            </a:r>
            <a:r>
              <a:rPr lang="en-US" sz="1400" i="1" baseline="30000" dirty="0">
                <a:solidFill>
                  <a:srgbClr val="002060"/>
                </a:solidFill>
                <a:latin typeface="Segoe UI Light" panose="020B0502040204020203" pitchFamily="34" charset="0"/>
                <a:cs typeface="Segoe UI Light" panose="020B0502040204020203" pitchFamily="34" charset="0"/>
              </a:rPr>
              <a:t> 1</a:t>
            </a:r>
            <a:endParaRPr lang="en-US" dirty="0">
              <a:solidFill>
                <a:srgbClr val="002060"/>
              </a:solidFill>
              <a:latin typeface="Segoe UI Light" panose="020B0502040204020203" pitchFamily="34" charset="0"/>
              <a:cs typeface="Segoe UI Light" panose="020B0502040204020203" pitchFamily="34" charset="0"/>
            </a:endParaRPr>
          </a:p>
          <a:p>
            <a:pPr>
              <a:buFont typeface="+mj-lt"/>
              <a:buAutoNum type="arabicPeriod"/>
            </a:pPr>
            <a:r>
              <a:rPr lang="en-US" dirty="0">
                <a:solidFill>
                  <a:srgbClr val="002060"/>
                </a:solidFill>
                <a:latin typeface="Segoe UI Light" panose="020B0502040204020203" pitchFamily="34" charset="0"/>
                <a:cs typeface="Segoe UI Light" panose="020B0502040204020203" pitchFamily="34" charset="0"/>
              </a:rPr>
              <a:t>How can we improve encoding models to make them more powerful?</a:t>
            </a:r>
          </a:p>
          <a:p>
            <a:pPr marL="857250" lvl="1" indent="-285750">
              <a:buSzPts val="1800"/>
              <a:buFont typeface="Courier New" panose="02070309020205020404" pitchFamily="49" charset="0"/>
              <a:buChar char="o"/>
            </a:pPr>
            <a:r>
              <a:rPr lang="en-US" dirty="0">
                <a:solidFill>
                  <a:srgbClr val="002060"/>
                </a:solidFill>
                <a:latin typeface="Segoe UI Light" panose="020B0502040204020203" pitchFamily="34" charset="0"/>
                <a:cs typeface="Segoe UI Light" panose="020B0502040204020203" pitchFamily="34" charset="0"/>
              </a:rPr>
              <a:t>Model Scaling</a:t>
            </a:r>
            <a:r>
              <a:rPr lang="en-US" sz="1400" i="1" baseline="30000" dirty="0">
                <a:solidFill>
                  <a:srgbClr val="002060"/>
                </a:solidFill>
                <a:latin typeface="Segoe UI Light" panose="020B0502040204020203" pitchFamily="34" charset="0"/>
                <a:cs typeface="Segoe UI Light" panose="020B0502040204020203" pitchFamily="34" charset="0"/>
              </a:rPr>
              <a:t> 2</a:t>
            </a:r>
            <a:endParaRPr lang="en-US" dirty="0">
              <a:solidFill>
                <a:srgbClr val="002060"/>
              </a:solidFill>
              <a:latin typeface="Segoe UI Light" panose="020B0502040204020203" pitchFamily="34" charset="0"/>
              <a:cs typeface="Segoe UI Light" panose="020B0502040204020203" pitchFamily="34" charset="0"/>
            </a:endParaRPr>
          </a:p>
          <a:p>
            <a:pPr marL="857250" lvl="1" indent="-285750">
              <a:buSzPts val="1800"/>
              <a:buFont typeface="Courier New" panose="02070309020205020404" pitchFamily="49" charset="0"/>
              <a:buChar char="o"/>
            </a:pPr>
            <a:r>
              <a:rPr lang="en-US" dirty="0">
                <a:solidFill>
                  <a:srgbClr val="002060"/>
                </a:solidFill>
                <a:latin typeface="Segoe UI Light" panose="020B0502040204020203" pitchFamily="34" charset="0"/>
                <a:cs typeface="Segoe UI Light" panose="020B0502040204020203" pitchFamily="34" charset="0"/>
              </a:rPr>
              <a:t>Building Nonlinear Encoding Models</a:t>
            </a:r>
            <a:r>
              <a:rPr lang="en-US" sz="1400" i="1" baseline="30000" dirty="0">
                <a:solidFill>
                  <a:srgbClr val="002060"/>
                </a:solidFill>
                <a:latin typeface="Segoe UI Light" panose="020B0502040204020203" pitchFamily="34" charset="0"/>
                <a:cs typeface="Segoe UI Light" panose="020B0502040204020203" pitchFamily="34" charset="0"/>
              </a:rPr>
              <a:t>3</a:t>
            </a:r>
            <a:endParaRPr lang="en-US" dirty="0">
              <a:solidFill>
                <a:srgbClr val="002060"/>
              </a:solidFill>
              <a:latin typeface="Segoe UI Light" panose="020B0502040204020203" pitchFamily="34" charset="0"/>
              <a:cs typeface="Segoe UI Light" panose="020B0502040204020203" pitchFamily="34" charset="0"/>
            </a:endParaRPr>
          </a:p>
          <a:p>
            <a:pPr marL="457200" lvl="0" indent="-342900" algn="l" rtl="0">
              <a:spcBef>
                <a:spcPts val="0"/>
              </a:spcBef>
              <a:spcAft>
                <a:spcPts val="0"/>
              </a:spcAft>
              <a:buSzPts val="1800"/>
              <a:buAutoNum type="arabicPeriod"/>
            </a:pPr>
            <a:r>
              <a:rPr lang="en-US" b="1" dirty="0">
                <a:solidFill>
                  <a:srgbClr val="002060"/>
                </a:solidFill>
                <a:latin typeface="Segoe UI Light" panose="020B0502040204020203" pitchFamily="34" charset="0"/>
                <a:cs typeface="Segoe UI Light" panose="020B0502040204020203" pitchFamily="34" charset="0"/>
              </a:rPr>
              <a:t>What are the downstream applications of powerful encoding models? </a:t>
            </a:r>
          </a:p>
          <a:p>
            <a:pPr lvl="1" indent="-342900">
              <a:buSzPts val="1800"/>
              <a:buFont typeface="Courier New" panose="02070309020205020404" pitchFamily="49" charset="0"/>
              <a:buChar char="o"/>
            </a:pPr>
            <a:r>
              <a:rPr lang="en-US" b="1" dirty="0">
                <a:solidFill>
                  <a:srgbClr val="002060"/>
                </a:solidFill>
                <a:latin typeface="Segoe UI Light" panose="020B0502040204020203" pitchFamily="34" charset="0"/>
                <a:cs typeface="Segoe UI Light" panose="020B0502040204020203" pitchFamily="34" charset="0"/>
              </a:rPr>
              <a:t>Improved Bayesian Semantic Decoding</a:t>
            </a:r>
            <a:r>
              <a:rPr lang="en-US" sz="1400" b="1" i="1" baseline="30000" dirty="0">
                <a:solidFill>
                  <a:srgbClr val="002060"/>
                </a:solidFill>
                <a:latin typeface="Segoe UI Light" panose="020B0502040204020203" pitchFamily="34" charset="0"/>
                <a:cs typeface="Segoe UI Light" panose="020B0502040204020203" pitchFamily="34" charset="0"/>
              </a:rPr>
              <a:t>3</a:t>
            </a:r>
            <a:endParaRPr lang="en-US" b="1" dirty="0">
              <a:solidFill>
                <a:srgbClr val="002060"/>
              </a:solidFill>
              <a:latin typeface="Segoe UI Light" panose="020B0502040204020203" pitchFamily="34" charset="0"/>
              <a:cs typeface="Segoe UI Light" panose="020B0502040204020203" pitchFamily="34" charset="0"/>
            </a:endParaRPr>
          </a:p>
          <a:p>
            <a:pPr lvl="1" indent="-342900">
              <a:buSzPts val="1800"/>
              <a:buFont typeface="Courier New" panose="02070309020205020404" pitchFamily="49" charset="0"/>
              <a:buChar char="o"/>
            </a:pPr>
            <a:r>
              <a:rPr lang="en-US" b="1" dirty="0">
                <a:solidFill>
                  <a:srgbClr val="002060"/>
                </a:solidFill>
                <a:latin typeface="Segoe UI Light" panose="020B0502040204020203" pitchFamily="34" charset="0"/>
                <a:cs typeface="Segoe UI Light" panose="020B0502040204020203" pitchFamily="34" charset="0"/>
              </a:rPr>
              <a:t>Interpretable modulation of brain voxels through natural language</a:t>
            </a:r>
            <a:r>
              <a:rPr lang="en-US" sz="1400" b="1" i="1" baseline="30000" dirty="0">
                <a:solidFill>
                  <a:srgbClr val="002060"/>
                </a:solidFill>
                <a:latin typeface="Segoe UI Light" panose="020B0502040204020203" pitchFamily="34" charset="0"/>
                <a:cs typeface="Segoe UI Light" panose="020B0502040204020203" pitchFamily="34" charset="0"/>
              </a:rPr>
              <a:t>3</a:t>
            </a:r>
            <a:endParaRPr lang="en-US" b="1" dirty="0">
              <a:solidFill>
                <a:srgbClr val="002060"/>
              </a:solidFill>
              <a:latin typeface="Segoe UI Light" panose="020B0502040204020203" pitchFamily="34" charset="0"/>
              <a:cs typeface="Segoe UI Light" panose="020B0502040204020203" pitchFamily="34" charset="0"/>
            </a:endParaRPr>
          </a:p>
          <a:p>
            <a:pPr marL="114300" indent="0">
              <a:buNone/>
            </a:pPr>
            <a:endParaRPr lang="en-US" sz="1000" i="1" baseline="30000" dirty="0">
              <a:solidFill>
                <a:srgbClr val="002060"/>
              </a:solidFill>
              <a:latin typeface="Segoe UI Light" panose="020B0502040204020203" pitchFamily="34" charset="0"/>
              <a:cs typeface="Segoe UI Light" panose="020B0502040204020203" pitchFamily="34" charset="0"/>
            </a:endParaRPr>
          </a:p>
          <a:p>
            <a:pPr marL="114300" indent="0">
              <a:buNone/>
            </a:pPr>
            <a:endParaRPr lang="en-US" sz="1000" i="1" baseline="30000" dirty="0">
              <a:solidFill>
                <a:srgbClr val="002060"/>
              </a:solidFill>
              <a:latin typeface="Segoe UI Light" panose="020B0502040204020203" pitchFamily="34" charset="0"/>
              <a:cs typeface="Segoe UI Light" panose="020B0502040204020203" pitchFamily="34" charset="0"/>
            </a:endParaRPr>
          </a:p>
          <a:p>
            <a:pPr marL="114300" indent="0">
              <a:buNone/>
            </a:pPr>
            <a:endParaRPr lang="en-US" sz="1000" i="1" baseline="30000" dirty="0">
              <a:solidFill>
                <a:srgbClr val="002060"/>
              </a:solidFill>
              <a:latin typeface="Segoe UI Light" panose="020B0502040204020203" pitchFamily="34" charset="0"/>
              <a:cs typeface="Segoe UI Light" panose="020B0502040204020203" pitchFamily="34" charset="0"/>
            </a:endParaRPr>
          </a:p>
          <a:p>
            <a:pPr marL="114300" indent="0">
              <a:buNone/>
            </a:pPr>
            <a:endParaRPr lang="en-US" sz="1000" i="1" baseline="30000" dirty="0">
              <a:solidFill>
                <a:srgbClr val="002060"/>
              </a:solidFill>
              <a:latin typeface="Segoe UI Light" panose="020B0502040204020203" pitchFamily="34" charset="0"/>
              <a:cs typeface="Segoe UI Light" panose="020B0502040204020203" pitchFamily="34" charset="0"/>
            </a:endParaRPr>
          </a:p>
          <a:p>
            <a:pPr marL="114300" indent="0">
              <a:buNone/>
            </a:pPr>
            <a:r>
              <a:rPr lang="en-US" sz="1000" i="1" baseline="30000" dirty="0">
                <a:solidFill>
                  <a:srgbClr val="002060"/>
                </a:solidFill>
                <a:latin typeface="Segoe UI Light" panose="020B0502040204020203" pitchFamily="34" charset="0"/>
                <a:cs typeface="Segoe UI Light" panose="020B0502040204020203" pitchFamily="34" charset="0"/>
              </a:rPr>
              <a:t>1</a:t>
            </a:r>
            <a:r>
              <a:rPr lang="en-US" sz="1000" i="1" dirty="0">
                <a:solidFill>
                  <a:srgbClr val="002060"/>
                </a:solidFill>
                <a:latin typeface="Segoe UI Light" panose="020B0502040204020203" pitchFamily="34" charset="0"/>
                <a:cs typeface="Segoe UI Light" panose="020B0502040204020203" pitchFamily="34" charset="0"/>
              </a:rPr>
              <a:t>“Predictive Coding or Just Feature Discovery?”, Antonello and </a:t>
            </a:r>
            <a:r>
              <a:rPr lang="en-US" sz="1000" i="1" dirty="0" err="1">
                <a:solidFill>
                  <a:srgbClr val="002060"/>
                </a:solidFill>
                <a:latin typeface="Segoe UI Light" panose="020B0502040204020203" pitchFamily="34" charset="0"/>
                <a:cs typeface="Segoe UI Light" panose="020B0502040204020203" pitchFamily="34" charset="0"/>
              </a:rPr>
              <a:t>Huth</a:t>
            </a:r>
            <a:r>
              <a:rPr lang="en-US" sz="1000" i="1" dirty="0">
                <a:solidFill>
                  <a:srgbClr val="002060"/>
                </a:solidFill>
                <a:latin typeface="Segoe UI Light" panose="020B0502040204020203" pitchFamily="34" charset="0"/>
                <a:cs typeface="Segoe UI Light" panose="020B0502040204020203" pitchFamily="34" charset="0"/>
              </a:rPr>
              <a:t>, Neurobiology of Language, 2022</a:t>
            </a:r>
          </a:p>
          <a:p>
            <a:pPr marL="114300" indent="0">
              <a:buNone/>
            </a:pPr>
            <a:r>
              <a:rPr lang="en-US" sz="1000" i="1" baseline="30000" dirty="0">
                <a:solidFill>
                  <a:srgbClr val="002060"/>
                </a:solidFill>
                <a:latin typeface="Segoe UI Light" panose="020B0502040204020203" pitchFamily="34" charset="0"/>
                <a:cs typeface="Segoe UI Light" panose="020B0502040204020203" pitchFamily="34" charset="0"/>
              </a:rPr>
              <a:t>2</a:t>
            </a:r>
            <a:r>
              <a:rPr lang="en-US" sz="1000" i="1" dirty="0">
                <a:solidFill>
                  <a:srgbClr val="002060"/>
                </a:solidFill>
                <a:latin typeface="Segoe UI Light" panose="020B0502040204020203" pitchFamily="34" charset="0"/>
                <a:cs typeface="Segoe UI Light" panose="020B0502040204020203" pitchFamily="34" charset="0"/>
              </a:rPr>
              <a:t>“Scaling Laws of Language Encoding Models in fMRI”, Antonello, et al., </a:t>
            </a:r>
            <a:r>
              <a:rPr lang="en-US" sz="1000" i="1" dirty="0" err="1">
                <a:solidFill>
                  <a:srgbClr val="002060"/>
                </a:solidFill>
                <a:latin typeface="Segoe UI Light" panose="020B0502040204020203" pitchFamily="34" charset="0"/>
                <a:cs typeface="Segoe UI Light" panose="020B0502040204020203" pitchFamily="34" charset="0"/>
              </a:rPr>
              <a:t>NeurIPS</a:t>
            </a:r>
            <a:r>
              <a:rPr lang="en-US" sz="1000" i="1" dirty="0">
                <a:solidFill>
                  <a:srgbClr val="002060"/>
                </a:solidFill>
                <a:latin typeface="Segoe UI Light" panose="020B0502040204020203" pitchFamily="34" charset="0"/>
                <a:cs typeface="Segoe UI Light" panose="020B0502040204020203" pitchFamily="34" charset="0"/>
              </a:rPr>
              <a:t>, 2023</a:t>
            </a:r>
          </a:p>
          <a:p>
            <a:pPr marL="114300" indent="0">
              <a:buNone/>
            </a:pPr>
            <a:r>
              <a:rPr lang="en-US" sz="1000" i="1" baseline="30000" dirty="0">
                <a:solidFill>
                  <a:srgbClr val="002060"/>
                </a:solidFill>
                <a:latin typeface="Segoe UI Light" panose="020B0502040204020203" pitchFamily="34" charset="0"/>
                <a:cs typeface="Segoe UI Light" panose="020B0502040204020203" pitchFamily="34" charset="0"/>
              </a:rPr>
              <a:t>3</a:t>
            </a:r>
            <a:r>
              <a:rPr lang="en-US" sz="1000" i="1" dirty="0">
                <a:solidFill>
                  <a:srgbClr val="002060"/>
                </a:solidFill>
                <a:latin typeface="Segoe UI Light" panose="020B0502040204020203" pitchFamily="34" charset="0"/>
                <a:cs typeface="Segoe UI Light" panose="020B0502040204020203" pitchFamily="34" charset="0"/>
              </a:rPr>
              <a:t>Manuscript(s) in prep., Antonello et al., (2024?)</a:t>
            </a:r>
          </a:p>
        </p:txBody>
      </p:sp>
      <p:sp>
        <p:nvSpPr>
          <p:cNvPr id="2" name="Slide Number Placeholder 1">
            <a:extLst>
              <a:ext uri="{FF2B5EF4-FFF2-40B4-BE49-F238E27FC236}">
                <a16:creationId xmlns:a16="http://schemas.microsoft.com/office/drawing/2014/main" id="{3552631C-9A17-085C-3EBD-119C5A242095}"/>
              </a:ext>
            </a:extLst>
          </p:cNvPr>
          <p:cNvSpPr>
            <a:spLocks noGrp="1"/>
          </p:cNvSpPr>
          <p:nvPr>
            <p:ph type="sldNum" idx="12"/>
          </p:nvPr>
        </p:nvSpPr>
        <p:spPr/>
        <p:txBody>
          <a:bodyPr/>
          <a:lstStyle/>
          <a:p>
            <a:pPr marL="0" lvl="0" indent="0" algn="r" rtl="0">
              <a:spcBef>
                <a:spcPts val="0"/>
              </a:spcBef>
              <a:spcAft>
                <a:spcPts val="0"/>
              </a:spcAft>
              <a:buNone/>
            </a:pPr>
            <a:r>
              <a:rPr lang="en" dirty="0"/>
              <a:t>5/27</a:t>
            </a:r>
          </a:p>
        </p:txBody>
      </p:sp>
    </p:spTree>
    <p:extLst>
      <p:ext uri="{BB962C8B-B14F-4D97-AF65-F5344CB8AC3E}">
        <p14:creationId xmlns:p14="http://schemas.microsoft.com/office/powerpoint/2010/main" val="29057621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96D4C9-C2D9-8023-AA10-CEC02F271989}"/>
              </a:ext>
            </a:extLst>
          </p:cNvPr>
          <p:cNvSpPr>
            <a:spLocks noGrp="1"/>
          </p:cNvSpPr>
          <p:nvPr>
            <p:ph type="title"/>
          </p:nvPr>
        </p:nvSpPr>
        <p:spPr/>
        <p:txBody>
          <a:bodyPr>
            <a:normAutofit fontScale="90000"/>
          </a:bodyPr>
          <a:lstStyle/>
          <a:p>
            <a:r>
              <a:rPr lang="en-US" dirty="0">
                <a:solidFill>
                  <a:srgbClr val="002060"/>
                </a:solidFill>
                <a:latin typeface="Segoe UI Light" panose="020B0502040204020203" pitchFamily="34" charset="0"/>
                <a:cs typeface="Segoe UI Light" panose="020B0502040204020203" pitchFamily="34" charset="0"/>
              </a:rPr>
              <a:t>Perplexity as a Predictor of Encoding Model Performance </a:t>
            </a:r>
          </a:p>
        </p:txBody>
      </p:sp>
      <p:sp>
        <p:nvSpPr>
          <p:cNvPr id="3" name="Text Placeholder 2">
            <a:extLst>
              <a:ext uri="{FF2B5EF4-FFF2-40B4-BE49-F238E27FC236}">
                <a16:creationId xmlns:a16="http://schemas.microsoft.com/office/drawing/2014/main" id="{D898C17D-252A-EC1F-E93B-1166B1F20E83}"/>
              </a:ext>
            </a:extLst>
          </p:cNvPr>
          <p:cNvSpPr>
            <a:spLocks noGrp="1"/>
          </p:cNvSpPr>
          <p:nvPr>
            <p:ph type="body" idx="1"/>
          </p:nvPr>
        </p:nvSpPr>
        <p:spPr/>
        <p:txBody>
          <a:bodyPr/>
          <a:lstStyle/>
          <a:p>
            <a:r>
              <a:rPr lang="en-US" dirty="0">
                <a:solidFill>
                  <a:srgbClr val="002060"/>
                </a:solidFill>
                <a:latin typeface="Segoe UI Light" panose="020B0502040204020203" pitchFamily="34" charset="0"/>
                <a:cs typeface="Segoe UI Light" panose="020B0502040204020203" pitchFamily="34" charset="0"/>
              </a:rPr>
              <a:t>Encoding quality has evolved with improvements in NLP algorithms</a:t>
            </a:r>
          </a:p>
        </p:txBody>
      </p:sp>
      <p:sp>
        <p:nvSpPr>
          <p:cNvPr id="5" name="Rectangle 4">
            <a:extLst>
              <a:ext uri="{FF2B5EF4-FFF2-40B4-BE49-F238E27FC236}">
                <a16:creationId xmlns:a16="http://schemas.microsoft.com/office/drawing/2014/main" id="{31BD41A7-B239-3155-04D8-800A6CB72DF4}"/>
              </a:ext>
            </a:extLst>
          </p:cNvPr>
          <p:cNvSpPr/>
          <p:nvPr/>
        </p:nvSpPr>
        <p:spPr>
          <a:xfrm>
            <a:off x="5613791" y="2628900"/>
            <a:ext cx="2468880" cy="244090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03417D2F-AE14-3552-38D9-6C5E9BA0E2C5}"/>
              </a:ext>
            </a:extLst>
          </p:cNvPr>
          <p:cNvSpPr>
            <a:spLocks noGrp="1"/>
          </p:cNvSpPr>
          <p:nvPr>
            <p:ph type="sldNum" idx="12"/>
          </p:nvPr>
        </p:nvSpPr>
        <p:spPr/>
        <p:txBody>
          <a:bodyPr/>
          <a:lstStyle/>
          <a:p>
            <a:pPr marL="0" lvl="0" indent="0" algn="r" rtl="0">
              <a:spcBef>
                <a:spcPts val="0"/>
              </a:spcBef>
              <a:spcAft>
                <a:spcPts val="0"/>
              </a:spcAft>
              <a:buNone/>
            </a:pPr>
            <a:r>
              <a:rPr lang="en" dirty="0"/>
              <a:t>6/27</a:t>
            </a:r>
          </a:p>
        </p:txBody>
      </p:sp>
    </p:spTree>
    <p:extLst>
      <p:ext uri="{BB962C8B-B14F-4D97-AF65-F5344CB8AC3E}">
        <p14:creationId xmlns:p14="http://schemas.microsoft.com/office/powerpoint/2010/main" val="36932942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96D4C9-C2D9-8023-AA10-CEC02F271989}"/>
              </a:ext>
            </a:extLst>
          </p:cNvPr>
          <p:cNvSpPr>
            <a:spLocks noGrp="1"/>
          </p:cNvSpPr>
          <p:nvPr>
            <p:ph type="title"/>
          </p:nvPr>
        </p:nvSpPr>
        <p:spPr/>
        <p:txBody>
          <a:bodyPr>
            <a:normAutofit fontScale="90000"/>
          </a:bodyPr>
          <a:lstStyle/>
          <a:p>
            <a:r>
              <a:rPr lang="en-US" dirty="0">
                <a:solidFill>
                  <a:srgbClr val="002060"/>
                </a:solidFill>
                <a:latin typeface="Segoe UI Light" panose="020B0502040204020203" pitchFamily="34" charset="0"/>
                <a:cs typeface="Segoe UI Light" panose="020B0502040204020203" pitchFamily="34" charset="0"/>
              </a:rPr>
              <a:t>Perplexity as a Predictor of Encoding Model Performance </a:t>
            </a:r>
          </a:p>
        </p:txBody>
      </p:sp>
      <p:sp>
        <p:nvSpPr>
          <p:cNvPr id="3" name="Text Placeholder 2">
            <a:extLst>
              <a:ext uri="{FF2B5EF4-FFF2-40B4-BE49-F238E27FC236}">
                <a16:creationId xmlns:a16="http://schemas.microsoft.com/office/drawing/2014/main" id="{D898C17D-252A-EC1F-E93B-1166B1F20E83}"/>
              </a:ext>
            </a:extLst>
          </p:cNvPr>
          <p:cNvSpPr>
            <a:spLocks noGrp="1"/>
          </p:cNvSpPr>
          <p:nvPr>
            <p:ph type="body" idx="1"/>
          </p:nvPr>
        </p:nvSpPr>
        <p:spPr/>
        <p:txBody>
          <a:bodyPr/>
          <a:lstStyle/>
          <a:p>
            <a:r>
              <a:rPr lang="en-US" dirty="0">
                <a:solidFill>
                  <a:srgbClr val="002060"/>
                </a:solidFill>
                <a:latin typeface="Segoe UI Light" panose="020B0502040204020203" pitchFamily="34" charset="0"/>
                <a:cs typeface="Segoe UI Light" panose="020B0502040204020203" pitchFamily="34" charset="0"/>
              </a:rPr>
              <a:t>Encoding quality has evolved with improvements in NLP algorithms</a:t>
            </a:r>
          </a:p>
          <a:p>
            <a:pPr lvl="1"/>
            <a:r>
              <a:rPr lang="en-US" dirty="0">
                <a:solidFill>
                  <a:srgbClr val="002060"/>
                </a:solidFill>
                <a:latin typeface="Segoe UI Light" panose="020B0502040204020203" pitchFamily="34" charset="0"/>
                <a:cs typeface="Segoe UI Light" panose="020B0502040204020203" pitchFamily="34" charset="0"/>
              </a:rPr>
              <a:t>Word embedding encoding models (2014-2017)</a:t>
            </a:r>
          </a:p>
        </p:txBody>
      </p:sp>
      <p:sp>
        <p:nvSpPr>
          <p:cNvPr id="5" name="Rectangle 4">
            <a:extLst>
              <a:ext uri="{FF2B5EF4-FFF2-40B4-BE49-F238E27FC236}">
                <a16:creationId xmlns:a16="http://schemas.microsoft.com/office/drawing/2014/main" id="{31BD41A7-B239-3155-04D8-800A6CB72DF4}"/>
              </a:ext>
            </a:extLst>
          </p:cNvPr>
          <p:cNvSpPr/>
          <p:nvPr/>
        </p:nvSpPr>
        <p:spPr>
          <a:xfrm>
            <a:off x="5613791" y="2628900"/>
            <a:ext cx="2468880" cy="244090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ED772976-CC97-51A8-8333-6802C9338150}"/>
              </a:ext>
            </a:extLst>
          </p:cNvPr>
          <p:cNvSpPr>
            <a:spLocks noGrp="1"/>
          </p:cNvSpPr>
          <p:nvPr>
            <p:ph type="sldNum" idx="12"/>
          </p:nvPr>
        </p:nvSpPr>
        <p:spPr/>
        <p:txBody>
          <a:bodyPr/>
          <a:lstStyle/>
          <a:p>
            <a:pPr marL="0" lvl="0" indent="0" algn="r" rtl="0">
              <a:spcBef>
                <a:spcPts val="0"/>
              </a:spcBef>
              <a:spcAft>
                <a:spcPts val="0"/>
              </a:spcAft>
              <a:buNone/>
            </a:pPr>
            <a:r>
              <a:rPr lang="en" dirty="0"/>
              <a:t>6/27</a:t>
            </a:r>
          </a:p>
        </p:txBody>
      </p:sp>
    </p:spTree>
    <p:extLst>
      <p:ext uri="{BB962C8B-B14F-4D97-AF65-F5344CB8AC3E}">
        <p14:creationId xmlns:p14="http://schemas.microsoft.com/office/powerpoint/2010/main" val="15733726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96D4C9-C2D9-8023-AA10-CEC02F271989}"/>
              </a:ext>
            </a:extLst>
          </p:cNvPr>
          <p:cNvSpPr>
            <a:spLocks noGrp="1"/>
          </p:cNvSpPr>
          <p:nvPr>
            <p:ph type="title"/>
          </p:nvPr>
        </p:nvSpPr>
        <p:spPr/>
        <p:txBody>
          <a:bodyPr>
            <a:normAutofit fontScale="90000"/>
          </a:bodyPr>
          <a:lstStyle/>
          <a:p>
            <a:r>
              <a:rPr lang="en-US" dirty="0">
                <a:solidFill>
                  <a:srgbClr val="002060"/>
                </a:solidFill>
                <a:latin typeface="Segoe UI Light" panose="020B0502040204020203" pitchFamily="34" charset="0"/>
                <a:cs typeface="Segoe UI Light" panose="020B0502040204020203" pitchFamily="34" charset="0"/>
              </a:rPr>
              <a:t>Perplexity as a Predictor of Encoding Model Performance </a:t>
            </a:r>
          </a:p>
        </p:txBody>
      </p:sp>
      <p:sp>
        <p:nvSpPr>
          <p:cNvPr id="3" name="Text Placeholder 2">
            <a:extLst>
              <a:ext uri="{FF2B5EF4-FFF2-40B4-BE49-F238E27FC236}">
                <a16:creationId xmlns:a16="http://schemas.microsoft.com/office/drawing/2014/main" id="{D898C17D-252A-EC1F-E93B-1166B1F20E83}"/>
              </a:ext>
            </a:extLst>
          </p:cNvPr>
          <p:cNvSpPr>
            <a:spLocks noGrp="1"/>
          </p:cNvSpPr>
          <p:nvPr>
            <p:ph type="body" idx="1"/>
          </p:nvPr>
        </p:nvSpPr>
        <p:spPr/>
        <p:txBody>
          <a:bodyPr/>
          <a:lstStyle/>
          <a:p>
            <a:r>
              <a:rPr lang="en-US" dirty="0">
                <a:solidFill>
                  <a:srgbClr val="002060"/>
                </a:solidFill>
                <a:latin typeface="Segoe UI Light" panose="020B0502040204020203" pitchFamily="34" charset="0"/>
                <a:cs typeface="Segoe UI Light" panose="020B0502040204020203" pitchFamily="34" charset="0"/>
              </a:rPr>
              <a:t>Encoding quality has evolved with improvements in NLP algorithms</a:t>
            </a:r>
          </a:p>
          <a:p>
            <a:pPr lvl="1"/>
            <a:r>
              <a:rPr lang="en-US" dirty="0">
                <a:solidFill>
                  <a:srgbClr val="002060"/>
                </a:solidFill>
                <a:latin typeface="Segoe UI Light" panose="020B0502040204020203" pitchFamily="34" charset="0"/>
                <a:cs typeface="Segoe UI Light" panose="020B0502040204020203" pitchFamily="34" charset="0"/>
              </a:rPr>
              <a:t>Word embedding encoding models (2014-2017)</a:t>
            </a:r>
          </a:p>
          <a:p>
            <a:pPr lvl="1"/>
            <a:r>
              <a:rPr lang="en-US" dirty="0">
                <a:solidFill>
                  <a:srgbClr val="002060"/>
                </a:solidFill>
                <a:latin typeface="Segoe UI Light" panose="020B0502040204020203" pitchFamily="34" charset="0"/>
                <a:cs typeface="Segoe UI Light" panose="020B0502040204020203" pitchFamily="34" charset="0"/>
              </a:rPr>
              <a:t>RNN/LSTM encoding models (2018-2019)</a:t>
            </a:r>
          </a:p>
        </p:txBody>
      </p:sp>
      <p:sp>
        <p:nvSpPr>
          <p:cNvPr id="5" name="Rectangle 4">
            <a:extLst>
              <a:ext uri="{FF2B5EF4-FFF2-40B4-BE49-F238E27FC236}">
                <a16:creationId xmlns:a16="http://schemas.microsoft.com/office/drawing/2014/main" id="{31BD41A7-B239-3155-04D8-800A6CB72DF4}"/>
              </a:ext>
            </a:extLst>
          </p:cNvPr>
          <p:cNvSpPr/>
          <p:nvPr/>
        </p:nvSpPr>
        <p:spPr>
          <a:xfrm>
            <a:off x="5613791" y="2628900"/>
            <a:ext cx="2468880" cy="244090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094D6997-1D18-3C9F-0890-58CA7F127D31}"/>
              </a:ext>
            </a:extLst>
          </p:cNvPr>
          <p:cNvSpPr>
            <a:spLocks noGrp="1"/>
          </p:cNvSpPr>
          <p:nvPr>
            <p:ph type="sldNum" idx="12"/>
          </p:nvPr>
        </p:nvSpPr>
        <p:spPr/>
        <p:txBody>
          <a:bodyPr/>
          <a:lstStyle/>
          <a:p>
            <a:pPr marL="0" lvl="0" indent="0" algn="r" rtl="0">
              <a:spcBef>
                <a:spcPts val="0"/>
              </a:spcBef>
              <a:spcAft>
                <a:spcPts val="0"/>
              </a:spcAft>
              <a:buNone/>
            </a:pPr>
            <a:r>
              <a:rPr lang="en" dirty="0"/>
              <a:t>6/27</a:t>
            </a:r>
          </a:p>
        </p:txBody>
      </p:sp>
    </p:spTree>
    <p:extLst>
      <p:ext uri="{BB962C8B-B14F-4D97-AF65-F5344CB8AC3E}">
        <p14:creationId xmlns:p14="http://schemas.microsoft.com/office/powerpoint/2010/main" val="38011373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96D4C9-C2D9-8023-AA10-CEC02F271989}"/>
              </a:ext>
            </a:extLst>
          </p:cNvPr>
          <p:cNvSpPr>
            <a:spLocks noGrp="1"/>
          </p:cNvSpPr>
          <p:nvPr>
            <p:ph type="title"/>
          </p:nvPr>
        </p:nvSpPr>
        <p:spPr/>
        <p:txBody>
          <a:bodyPr>
            <a:normAutofit fontScale="90000"/>
          </a:bodyPr>
          <a:lstStyle/>
          <a:p>
            <a:r>
              <a:rPr lang="en-US" dirty="0">
                <a:solidFill>
                  <a:srgbClr val="002060"/>
                </a:solidFill>
                <a:latin typeface="Segoe UI Light" panose="020B0502040204020203" pitchFamily="34" charset="0"/>
                <a:cs typeface="Segoe UI Light" panose="020B0502040204020203" pitchFamily="34" charset="0"/>
              </a:rPr>
              <a:t>Perplexity as a Predictor of Encoding Model Performance </a:t>
            </a:r>
          </a:p>
        </p:txBody>
      </p:sp>
      <p:sp>
        <p:nvSpPr>
          <p:cNvPr id="3" name="Text Placeholder 2">
            <a:extLst>
              <a:ext uri="{FF2B5EF4-FFF2-40B4-BE49-F238E27FC236}">
                <a16:creationId xmlns:a16="http://schemas.microsoft.com/office/drawing/2014/main" id="{D898C17D-252A-EC1F-E93B-1166B1F20E83}"/>
              </a:ext>
            </a:extLst>
          </p:cNvPr>
          <p:cNvSpPr>
            <a:spLocks noGrp="1"/>
          </p:cNvSpPr>
          <p:nvPr>
            <p:ph type="body" idx="1"/>
          </p:nvPr>
        </p:nvSpPr>
        <p:spPr/>
        <p:txBody>
          <a:bodyPr/>
          <a:lstStyle/>
          <a:p>
            <a:r>
              <a:rPr lang="en-US" dirty="0">
                <a:solidFill>
                  <a:srgbClr val="002060"/>
                </a:solidFill>
                <a:latin typeface="Segoe UI Light" panose="020B0502040204020203" pitchFamily="34" charset="0"/>
                <a:cs typeface="Segoe UI Light" panose="020B0502040204020203" pitchFamily="34" charset="0"/>
              </a:rPr>
              <a:t>Encoding quality has evolved with improvements in NLP algorithms</a:t>
            </a:r>
          </a:p>
          <a:p>
            <a:pPr lvl="1"/>
            <a:r>
              <a:rPr lang="en-US" dirty="0">
                <a:solidFill>
                  <a:srgbClr val="002060"/>
                </a:solidFill>
                <a:latin typeface="Segoe UI Light" panose="020B0502040204020203" pitchFamily="34" charset="0"/>
                <a:cs typeface="Segoe UI Light" panose="020B0502040204020203" pitchFamily="34" charset="0"/>
              </a:rPr>
              <a:t>Word embedding encoding models (2014-2017)</a:t>
            </a:r>
          </a:p>
          <a:p>
            <a:pPr lvl="1"/>
            <a:r>
              <a:rPr lang="en-US" dirty="0">
                <a:solidFill>
                  <a:srgbClr val="002060"/>
                </a:solidFill>
                <a:latin typeface="Segoe UI Light" panose="020B0502040204020203" pitchFamily="34" charset="0"/>
                <a:cs typeface="Segoe UI Light" panose="020B0502040204020203" pitchFamily="34" charset="0"/>
              </a:rPr>
              <a:t>RNN/LSTM encoding models (2018-2019)</a:t>
            </a:r>
          </a:p>
          <a:p>
            <a:pPr lvl="1"/>
            <a:r>
              <a:rPr lang="en-US" dirty="0">
                <a:solidFill>
                  <a:srgbClr val="002060"/>
                </a:solidFill>
                <a:latin typeface="Segoe UI Light" panose="020B0502040204020203" pitchFamily="34" charset="0"/>
                <a:cs typeface="Segoe UI Light" panose="020B0502040204020203" pitchFamily="34" charset="0"/>
              </a:rPr>
              <a:t>Transformer and LLM encoding models (2020-present) </a:t>
            </a:r>
          </a:p>
        </p:txBody>
      </p:sp>
      <p:sp>
        <p:nvSpPr>
          <p:cNvPr id="5" name="Rectangle 4">
            <a:extLst>
              <a:ext uri="{FF2B5EF4-FFF2-40B4-BE49-F238E27FC236}">
                <a16:creationId xmlns:a16="http://schemas.microsoft.com/office/drawing/2014/main" id="{31BD41A7-B239-3155-04D8-800A6CB72DF4}"/>
              </a:ext>
            </a:extLst>
          </p:cNvPr>
          <p:cNvSpPr/>
          <p:nvPr/>
        </p:nvSpPr>
        <p:spPr>
          <a:xfrm>
            <a:off x="5613791" y="2628900"/>
            <a:ext cx="2468880" cy="244090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88B2D33A-BCCD-5A87-4C07-59A2295606A8}"/>
              </a:ext>
            </a:extLst>
          </p:cNvPr>
          <p:cNvSpPr>
            <a:spLocks noGrp="1"/>
          </p:cNvSpPr>
          <p:nvPr>
            <p:ph type="sldNum" idx="12"/>
          </p:nvPr>
        </p:nvSpPr>
        <p:spPr/>
        <p:txBody>
          <a:bodyPr/>
          <a:lstStyle/>
          <a:p>
            <a:pPr marL="0" lvl="0" indent="0" algn="r" rtl="0">
              <a:spcBef>
                <a:spcPts val="0"/>
              </a:spcBef>
              <a:spcAft>
                <a:spcPts val="0"/>
              </a:spcAft>
              <a:buNone/>
            </a:pPr>
            <a:r>
              <a:rPr lang="en" dirty="0"/>
              <a:t>6/27</a:t>
            </a:r>
          </a:p>
        </p:txBody>
      </p:sp>
    </p:spTree>
    <p:extLst>
      <p:ext uri="{BB962C8B-B14F-4D97-AF65-F5344CB8AC3E}">
        <p14:creationId xmlns:p14="http://schemas.microsoft.com/office/powerpoint/2010/main" val="41022919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96D4C9-C2D9-8023-AA10-CEC02F271989}"/>
              </a:ext>
            </a:extLst>
          </p:cNvPr>
          <p:cNvSpPr>
            <a:spLocks noGrp="1"/>
          </p:cNvSpPr>
          <p:nvPr>
            <p:ph type="title"/>
          </p:nvPr>
        </p:nvSpPr>
        <p:spPr/>
        <p:txBody>
          <a:bodyPr>
            <a:normAutofit fontScale="90000"/>
          </a:bodyPr>
          <a:lstStyle/>
          <a:p>
            <a:r>
              <a:rPr lang="en-US" dirty="0">
                <a:solidFill>
                  <a:srgbClr val="002060"/>
                </a:solidFill>
                <a:latin typeface="Segoe UI Light" panose="020B0502040204020203" pitchFamily="34" charset="0"/>
                <a:cs typeface="Segoe UI Light" panose="020B0502040204020203" pitchFamily="34" charset="0"/>
              </a:rPr>
              <a:t>Perplexity as a Predictor of Encoding Model Performance </a:t>
            </a:r>
          </a:p>
        </p:txBody>
      </p:sp>
      <p:sp>
        <p:nvSpPr>
          <p:cNvPr id="3" name="Text Placeholder 2">
            <a:extLst>
              <a:ext uri="{FF2B5EF4-FFF2-40B4-BE49-F238E27FC236}">
                <a16:creationId xmlns:a16="http://schemas.microsoft.com/office/drawing/2014/main" id="{D898C17D-252A-EC1F-E93B-1166B1F20E83}"/>
              </a:ext>
            </a:extLst>
          </p:cNvPr>
          <p:cNvSpPr>
            <a:spLocks noGrp="1"/>
          </p:cNvSpPr>
          <p:nvPr>
            <p:ph type="body" idx="1"/>
          </p:nvPr>
        </p:nvSpPr>
        <p:spPr/>
        <p:txBody>
          <a:bodyPr/>
          <a:lstStyle/>
          <a:p>
            <a:r>
              <a:rPr lang="en-US" dirty="0">
                <a:solidFill>
                  <a:srgbClr val="002060"/>
                </a:solidFill>
                <a:latin typeface="Segoe UI Light" panose="020B0502040204020203" pitchFamily="34" charset="0"/>
                <a:cs typeface="Segoe UI Light" panose="020B0502040204020203" pitchFamily="34" charset="0"/>
              </a:rPr>
              <a:t>Encoding quality has evolved with improvements in NLP algorithms</a:t>
            </a:r>
          </a:p>
          <a:p>
            <a:pPr lvl="1"/>
            <a:r>
              <a:rPr lang="en-US" dirty="0">
                <a:solidFill>
                  <a:srgbClr val="002060"/>
                </a:solidFill>
                <a:latin typeface="Segoe UI Light" panose="020B0502040204020203" pitchFamily="34" charset="0"/>
                <a:cs typeface="Segoe UI Light" panose="020B0502040204020203" pitchFamily="34" charset="0"/>
              </a:rPr>
              <a:t>Word embedding encoding models (2014-2017)</a:t>
            </a:r>
          </a:p>
          <a:p>
            <a:pPr lvl="1"/>
            <a:r>
              <a:rPr lang="en-US" dirty="0">
                <a:solidFill>
                  <a:srgbClr val="002060"/>
                </a:solidFill>
                <a:latin typeface="Segoe UI Light" panose="020B0502040204020203" pitchFamily="34" charset="0"/>
                <a:cs typeface="Segoe UI Light" panose="020B0502040204020203" pitchFamily="34" charset="0"/>
              </a:rPr>
              <a:t>RNN/LSTM encoding models (2018-2019)</a:t>
            </a:r>
          </a:p>
          <a:p>
            <a:pPr lvl="1"/>
            <a:r>
              <a:rPr lang="en-US" dirty="0">
                <a:solidFill>
                  <a:srgbClr val="002060"/>
                </a:solidFill>
                <a:latin typeface="Segoe UI Light" panose="020B0502040204020203" pitchFamily="34" charset="0"/>
                <a:cs typeface="Segoe UI Light" panose="020B0502040204020203" pitchFamily="34" charset="0"/>
              </a:rPr>
              <a:t>Transformer and LLM encoding models (2020-present</a:t>
            </a:r>
            <a:r>
              <a:rPr lang="en-US" dirty="0">
                <a:latin typeface="Segoe UI Light" panose="020B0502040204020203" pitchFamily="34" charset="0"/>
                <a:cs typeface="Segoe UI Light" panose="020B0502040204020203" pitchFamily="34" charset="0"/>
              </a:rPr>
              <a:t>) </a:t>
            </a:r>
          </a:p>
          <a:p>
            <a:pPr marL="114300" indent="0">
              <a:buNone/>
            </a:pPr>
            <a:endParaRPr lang="en-US" dirty="0">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31BD41A7-B239-3155-04D8-800A6CB72DF4}"/>
              </a:ext>
            </a:extLst>
          </p:cNvPr>
          <p:cNvSpPr/>
          <p:nvPr/>
        </p:nvSpPr>
        <p:spPr>
          <a:xfrm>
            <a:off x="5613791" y="2628900"/>
            <a:ext cx="2468880" cy="244090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Down 7">
            <a:extLst>
              <a:ext uri="{FF2B5EF4-FFF2-40B4-BE49-F238E27FC236}">
                <a16:creationId xmlns:a16="http://schemas.microsoft.com/office/drawing/2014/main" id="{A355DBDC-5DAD-30A2-B8DE-7EF1F7F917A7}"/>
              </a:ext>
            </a:extLst>
          </p:cNvPr>
          <p:cNvSpPr/>
          <p:nvPr/>
        </p:nvSpPr>
        <p:spPr>
          <a:xfrm>
            <a:off x="5775960" y="1699260"/>
            <a:ext cx="388620" cy="55626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2060"/>
              </a:solidFill>
            </a:endParaRPr>
          </a:p>
        </p:txBody>
      </p:sp>
      <p:sp>
        <p:nvSpPr>
          <p:cNvPr id="9" name="TextBox 8">
            <a:extLst>
              <a:ext uri="{FF2B5EF4-FFF2-40B4-BE49-F238E27FC236}">
                <a16:creationId xmlns:a16="http://schemas.microsoft.com/office/drawing/2014/main" id="{C46BBA53-A799-E7CF-15DD-28BB6CCAB063}"/>
              </a:ext>
            </a:extLst>
          </p:cNvPr>
          <p:cNvSpPr txBox="1"/>
          <p:nvPr/>
        </p:nvSpPr>
        <p:spPr>
          <a:xfrm>
            <a:off x="6248400" y="1820190"/>
            <a:ext cx="1920719" cy="307777"/>
          </a:xfrm>
          <a:prstGeom prst="rect">
            <a:avLst/>
          </a:prstGeom>
          <a:noFill/>
        </p:spPr>
        <p:txBody>
          <a:bodyPr wrap="none" rtlCol="0">
            <a:spAutoFit/>
          </a:bodyPr>
          <a:lstStyle/>
          <a:p>
            <a:r>
              <a:rPr lang="en-US" dirty="0">
                <a:solidFill>
                  <a:srgbClr val="002060"/>
                </a:solidFill>
                <a:latin typeface="Segoe UI Light" panose="020B0502040204020203" pitchFamily="34" charset="0"/>
                <a:cs typeface="Segoe UI Light" panose="020B0502040204020203" pitchFamily="34" charset="0"/>
              </a:rPr>
              <a:t>Improved Performance</a:t>
            </a:r>
          </a:p>
        </p:txBody>
      </p:sp>
      <p:sp>
        <p:nvSpPr>
          <p:cNvPr id="4" name="Slide Number Placeholder 3">
            <a:extLst>
              <a:ext uri="{FF2B5EF4-FFF2-40B4-BE49-F238E27FC236}">
                <a16:creationId xmlns:a16="http://schemas.microsoft.com/office/drawing/2014/main" id="{54CF8F10-9BE8-1925-0C64-45E1FD48DDB0}"/>
              </a:ext>
            </a:extLst>
          </p:cNvPr>
          <p:cNvSpPr>
            <a:spLocks noGrp="1"/>
          </p:cNvSpPr>
          <p:nvPr>
            <p:ph type="sldNum" idx="12"/>
          </p:nvPr>
        </p:nvSpPr>
        <p:spPr/>
        <p:txBody>
          <a:bodyPr/>
          <a:lstStyle/>
          <a:p>
            <a:pPr marL="0" lvl="0" indent="0" algn="r" rtl="0">
              <a:spcBef>
                <a:spcPts val="0"/>
              </a:spcBef>
              <a:spcAft>
                <a:spcPts val="0"/>
              </a:spcAft>
              <a:buNone/>
            </a:pPr>
            <a:r>
              <a:rPr lang="en" dirty="0"/>
              <a:t>6/27</a:t>
            </a:r>
          </a:p>
        </p:txBody>
      </p:sp>
    </p:spTree>
    <p:extLst>
      <p:ext uri="{BB962C8B-B14F-4D97-AF65-F5344CB8AC3E}">
        <p14:creationId xmlns:p14="http://schemas.microsoft.com/office/powerpoint/2010/main" val="15565216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96D4C9-C2D9-8023-AA10-CEC02F271989}"/>
              </a:ext>
            </a:extLst>
          </p:cNvPr>
          <p:cNvSpPr>
            <a:spLocks noGrp="1"/>
          </p:cNvSpPr>
          <p:nvPr>
            <p:ph type="title"/>
          </p:nvPr>
        </p:nvSpPr>
        <p:spPr/>
        <p:txBody>
          <a:bodyPr>
            <a:normAutofit fontScale="90000"/>
          </a:bodyPr>
          <a:lstStyle/>
          <a:p>
            <a:r>
              <a:rPr lang="en-US" dirty="0">
                <a:solidFill>
                  <a:srgbClr val="002060"/>
                </a:solidFill>
                <a:latin typeface="Segoe UI Light" panose="020B0502040204020203" pitchFamily="34" charset="0"/>
                <a:cs typeface="Segoe UI Light" panose="020B0502040204020203" pitchFamily="34" charset="0"/>
              </a:rPr>
              <a:t>Perplexity as a Predictor of Encoding Model Performance </a:t>
            </a:r>
          </a:p>
        </p:txBody>
      </p:sp>
      <p:sp>
        <p:nvSpPr>
          <p:cNvPr id="3" name="Text Placeholder 2">
            <a:extLst>
              <a:ext uri="{FF2B5EF4-FFF2-40B4-BE49-F238E27FC236}">
                <a16:creationId xmlns:a16="http://schemas.microsoft.com/office/drawing/2014/main" id="{D898C17D-252A-EC1F-E93B-1166B1F20E83}"/>
              </a:ext>
            </a:extLst>
          </p:cNvPr>
          <p:cNvSpPr>
            <a:spLocks noGrp="1"/>
          </p:cNvSpPr>
          <p:nvPr>
            <p:ph type="body" idx="1"/>
          </p:nvPr>
        </p:nvSpPr>
        <p:spPr/>
        <p:txBody>
          <a:bodyPr/>
          <a:lstStyle/>
          <a:p>
            <a:r>
              <a:rPr lang="en-US" dirty="0">
                <a:solidFill>
                  <a:srgbClr val="002060"/>
                </a:solidFill>
                <a:latin typeface="Segoe UI Light" panose="020B0502040204020203" pitchFamily="34" charset="0"/>
                <a:cs typeface="Segoe UI Light" panose="020B0502040204020203" pitchFamily="34" charset="0"/>
              </a:rPr>
              <a:t>Encoding quality has evolved with improvements in NLP algorithms</a:t>
            </a:r>
          </a:p>
          <a:p>
            <a:pPr lvl="1"/>
            <a:r>
              <a:rPr lang="en-US" dirty="0">
                <a:solidFill>
                  <a:srgbClr val="002060"/>
                </a:solidFill>
                <a:latin typeface="Segoe UI Light" panose="020B0502040204020203" pitchFamily="34" charset="0"/>
                <a:cs typeface="Segoe UI Light" panose="020B0502040204020203" pitchFamily="34" charset="0"/>
              </a:rPr>
              <a:t>Word embedding encoding models (2014-2017)</a:t>
            </a:r>
          </a:p>
          <a:p>
            <a:pPr lvl="1"/>
            <a:r>
              <a:rPr lang="en-US" dirty="0">
                <a:solidFill>
                  <a:srgbClr val="002060"/>
                </a:solidFill>
                <a:latin typeface="Segoe UI Light" panose="020B0502040204020203" pitchFamily="34" charset="0"/>
                <a:cs typeface="Segoe UI Light" panose="020B0502040204020203" pitchFamily="34" charset="0"/>
              </a:rPr>
              <a:t>RNN/LSTM encoding models (2018-2019)</a:t>
            </a:r>
          </a:p>
          <a:p>
            <a:pPr lvl="1"/>
            <a:r>
              <a:rPr lang="en-US" dirty="0">
                <a:solidFill>
                  <a:srgbClr val="002060"/>
                </a:solidFill>
                <a:latin typeface="Segoe UI Light" panose="020B0502040204020203" pitchFamily="34" charset="0"/>
                <a:cs typeface="Segoe UI Light" panose="020B0502040204020203" pitchFamily="34" charset="0"/>
              </a:rPr>
              <a:t>Transformer and LLM encoding models (2020-present</a:t>
            </a:r>
            <a:r>
              <a:rPr lang="en-US" dirty="0">
                <a:latin typeface="Segoe UI Light" panose="020B0502040204020203" pitchFamily="34" charset="0"/>
                <a:cs typeface="Segoe UI Light" panose="020B0502040204020203" pitchFamily="34" charset="0"/>
              </a:rPr>
              <a:t>) </a:t>
            </a:r>
          </a:p>
          <a:p>
            <a:r>
              <a:rPr lang="en-US" dirty="0">
                <a:solidFill>
                  <a:srgbClr val="002060"/>
                </a:solidFill>
                <a:latin typeface="Segoe UI Light" panose="020B0502040204020203" pitchFamily="34" charset="0"/>
                <a:cs typeface="Segoe UI Light" panose="020B0502040204020203" pitchFamily="34" charset="0"/>
              </a:rPr>
              <a:t>Models with lower perplexity are typically better for encoding</a:t>
            </a:r>
          </a:p>
          <a:p>
            <a:endParaRPr lang="en-US" dirty="0">
              <a:latin typeface="Segoe UI Light" panose="020B0502040204020203" pitchFamily="34" charset="0"/>
              <a:cs typeface="Segoe UI Light" panose="020B0502040204020203" pitchFamily="34" charset="0"/>
            </a:endParaRPr>
          </a:p>
          <a:p>
            <a:pPr marL="114300" indent="0">
              <a:buNone/>
            </a:pPr>
            <a:endParaRPr lang="en-US" dirty="0">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31BD41A7-B239-3155-04D8-800A6CB72DF4}"/>
              </a:ext>
            </a:extLst>
          </p:cNvPr>
          <p:cNvSpPr/>
          <p:nvPr/>
        </p:nvSpPr>
        <p:spPr>
          <a:xfrm>
            <a:off x="5613791" y="2628900"/>
            <a:ext cx="2468880" cy="244090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Down 7">
            <a:extLst>
              <a:ext uri="{FF2B5EF4-FFF2-40B4-BE49-F238E27FC236}">
                <a16:creationId xmlns:a16="http://schemas.microsoft.com/office/drawing/2014/main" id="{A355DBDC-5DAD-30A2-B8DE-7EF1F7F917A7}"/>
              </a:ext>
            </a:extLst>
          </p:cNvPr>
          <p:cNvSpPr/>
          <p:nvPr/>
        </p:nvSpPr>
        <p:spPr>
          <a:xfrm>
            <a:off x="5775960" y="1699260"/>
            <a:ext cx="388620" cy="55626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2060"/>
              </a:solidFill>
            </a:endParaRPr>
          </a:p>
        </p:txBody>
      </p:sp>
      <p:sp>
        <p:nvSpPr>
          <p:cNvPr id="9" name="TextBox 8">
            <a:extLst>
              <a:ext uri="{FF2B5EF4-FFF2-40B4-BE49-F238E27FC236}">
                <a16:creationId xmlns:a16="http://schemas.microsoft.com/office/drawing/2014/main" id="{C46BBA53-A799-E7CF-15DD-28BB6CCAB063}"/>
              </a:ext>
            </a:extLst>
          </p:cNvPr>
          <p:cNvSpPr txBox="1"/>
          <p:nvPr/>
        </p:nvSpPr>
        <p:spPr>
          <a:xfrm>
            <a:off x="6248400" y="1820190"/>
            <a:ext cx="1920719" cy="307777"/>
          </a:xfrm>
          <a:prstGeom prst="rect">
            <a:avLst/>
          </a:prstGeom>
          <a:noFill/>
        </p:spPr>
        <p:txBody>
          <a:bodyPr wrap="none" rtlCol="0">
            <a:spAutoFit/>
          </a:bodyPr>
          <a:lstStyle/>
          <a:p>
            <a:r>
              <a:rPr lang="en-US" dirty="0">
                <a:solidFill>
                  <a:srgbClr val="002060"/>
                </a:solidFill>
                <a:latin typeface="Segoe UI Light" panose="020B0502040204020203" pitchFamily="34" charset="0"/>
                <a:cs typeface="Segoe UI Light" panose="020B0502040204020203" pitchFamily="34" charset="0"/>
              </a:rPr>
              <a:t>Improved Performance</a:t>
            </a:r>
          </a:p>
        </p:txBody>
      </p:sp>
      <p:pic>
        <p:nvPicPr>
          <p:cNvPr id="4" name="Picture 3">
            <a:extLst>
              <a:ext uri="{FF2B5EF4-FFF2-40B4-BE49-F238E27FC236}">
                <a16:creationId xmlns:a16="http://schemas.microsoft.com/office/drawing/2014/main" id="{734C3A9A-200D-2225-311E-7EA95BFE7F30}"/>
              </a:ext>
            </a:extLst>
          </p:cNvPr>
          <p:cNvPicPr>
            <a:picLocks noChangeAspect="1"/>
          </p:cNvPicPr>
          <p:nvPr/>
        </p:nvPicPr>
        <p:blipFill>
          <a:blip r:embed="rId3"/>
          <a:stretch>
            <a:fillRect/>
          </a:stretch>
        </p:blipFill>
        <p:spPr>
          <a:xfrm>
            <a:off x="1742421" y="2712720"/>
            <a:ext cx="5042117" cy="2357088"/>
          </a:xfrm>
          <a:prstGeom prst="rect">
            <a:avLst/>
          </a:prstGeom>
        </p:spPr>
      </p:pic>
      <p:sp>
        <p:nvSpPr>
          <p:cNvPr id="6" name="Rectangle 5">
            <a:extLst>
              <a:ext uri="{FF2B5EF4-FFF2-40B4-BE49-F238E27FC236}">
                <a16:creationId xmlns:a16="http://schemas.microsoft.com/office/drawing/2014/main" id="{AD522114-7372-296A-1216-13609B7176D6}"/>
              </a:ext>
            </a:extLst>
          </p:cNvPr>
          <p:cNvSpPr/>
          <p:nvPr/>
        </p:nvSpPr>
        <p:spPr>
          <a:xfrm>
            <a:off x="4495474" y="2712720"/>
            <a:ext cx="2468880" cy="244090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A7B32602-587F-099A-04AE-BAA14B2567E6}"/>
              </a:ext>
            </a:extLst>
          </p:cNvPr>
          <p:cNvPicPr>
            <a:picLocks noChangeAspect="1"/>
          </p:cNvPicPr>
          <p:nvPr/>
        </p:nvPicPr>
        <p:blipFill>
          <a:blip r:embed="rId4"/>
          <a:stretch>
            <a:fillRect/>
          </a:stretch>
        </p:blipFill>
        <p:spPr>
          <a:xfrm>
            <a:off x="4572000" y="2712720"/>
            <a:ext cx="4097438" cy="732654"/>
          </a:xfrm>
          <a:prstGeom prst="rect">
            <a:avLst/>
          </a:prstGeom>
        </p:spPr>
      </p:pic>
      <p:sp>
        <p:nvSpPr>
          <p:cNvPr id="10" name="TextBox 9">
            <a:extLst>
              <a:ext uri="{FF2B5EF4-FFF2-40B4-BE49-F238E27FC236}">
                <a16:creationId xmlns:a16="http://schemas.microsoft.com/office/drawing/2014/main" id="{DE17B923-9B81-2176-43E5-3BEA4AE61E8B}"/>
              </a:ext>
            </a:extLst>
          </p:cNvPr>
          <p:cNvSpPr txBox="1"/>
          <p:nvPr/>
        </p:nvSpPr>
        <p:spPr>
          <a:xfrm>
            <a:off x="4423277" y="3557257"/>
            <a:ext cx="4572000" cy="1615827"/>
          </a:xfrm>
          <a:prstGeom prst="rect">
            <a:avLst/>
          </a:prstGeom>
          <a:noFill/>
        </p:spPr>
        <p:txBody>
          <a:bodyPr wrap="square">
            <a:spAutoFit/>
          </a:bodyPr>
          <a:lstStyle/>
          <a:p>
            <a:pPr marL="114300" indent="0">
              <a:buNone/>
            </a:pPr>
            <a:r>
              <a:rPr lang="en-US" sz="1100" i="1" baseline="30000" dirty="0">
                <a:solidFill>
                  <a:srgbClr val="002060"/>
                </a:solidFill>
                <a:latin typeface="Segoe UI Light" panose="020B0502040204020203" pitchFamily="34" charset="0"/>
                <a:cs typeface="Segoe UI Light" panose="020B0502040204020203" pitchFamily="34" charset="0"/>
              </a:rPr>
              <a:t>“</a:t>
            </a:r>
            <a:r>
              <a:rPr lang="en-US" sz="1100" i="1" dirty="0">
                <a:solidFill>
                  <a:srgbClr val="002060"/>
                </a:solidFill>
                <a:latin typeface="Segoe UI Light" panose="020B0502040204020203" pitchFamily="34" charset="0"/>
                <a:cs typeface="Segoe UI Light" panose="020B0502040204020203" pitchFamily="34" charset="0"/>
              </a:rPr>
              <a:t>The neural architecture of language: Integrative modeling converges on predictive processing”, PNAS, Schrimpf et al., 2021</a:t>
            </a:r>
          </a:p>
          <a:p>
            <a:pPr marL="114300" indent="0">
              <a:buNone/>
            </a:pPr>
            <a:endParaRPr lang="en-US" sz="1100" i="1" dirty="0">
              <a:solidFill>
                <a:srgbClr val="002060"/>
              </a:solidFill>
              <a:latin typeface="Segoe UI Light" panose="020B0502040204020203" pitchFamily="34" charset="0"/>
              <a:cs typeface="Segoe UI Light" panose="020B0502040204020203" pitchFamily="34" charset="0"/>
            </a:endParaRPr>
          </a:p>
          <a:p>
            <a:pPr marL="114300"/>
            <a:r>
              <a:rPr lang="en-US" sz="1100" i="1" dirty="0">
                <a:solidFill>
                  <a:srgbClr val="002060"/>
                </a:solidFill>
                <a:latin typeface="Segoe UI Light" panose="020B0502040204020203" pitchFamily="34" charset="0"/>
                <a:cs typeface="Segoe UI Light" panose="020B0502040204020203" pitchFamily="34" charset="0"/>
              </a:rPr>
              <a:t>“Shared computational principles for language processing in humans and deep language models”, Nature Neuroscience, Goldstein et al., 2022</a:t>
            </a:r>
          </a:p>
          <a:p>
            <a:pPr marL="114300" indent="0">
              <a:buNone/>
            </a:pPr>
            <a:endParaRPr lang="en-US" sz="1100" i="1" dirty="0">
              <a:solidFill>
                <a:srgbClr val="002060"/>
              </a:solidFill>
              <a:latin typeface="Segoe UI Light" panose="020B0502040204020203" pitchFamily="34" charset="0"/>
              <a:cs typeface="Segoe UI Light" panose="020B0502040204020203" pitchFamily="34" charset="0"/>
            </a:endParaRPr>
          </a:p>
          <a:p>
            <a:pPr marL="114300" indent="0">
              <a:buNone/>
            </a:pPr>
            <a:r>
              <a:rPr lang="en-US" sz="1100" i="1" dirty="0">
                <a:solidFill>
                  <a:srgbClr val="002060"/>
                </a:solidFill>
                <a:latin typeface="Segoe UI Light" panose="020B0502040204020203" pitchFamily="34" charset="0"/>
                <a:cs typeface="Segoe UI Light" panose="020B0502040204020203" pitchFamily="34" charset="0"/>
              </a:rPr>
              <a:t>“Evidence of a predictive coding hierarchy in the human brain listening to speech” Nature Human Behavior, </a:t>
            </a:r>
            <a:r>
              <a:rPr lang="en-US" sz="1100" i="1" dirty="0" err="1">
                <a:solidFill>
                  <a:srgbClr val="002060"/>
                </a:solidFill>
                <a:latin typeface="Segoe UI Light" panose="020B0502040204020203" pitchFamily="34" charset="0"/>
                <a:cs typeface="Segoe UI Light" panose="020B0502040204020203" pitchFamily="34" charset="0"/>
              </a:rPr>
              <a:t>Caucheteux</a:t>
            </a:r>
            <a:r>
              <a:rPr lang="en-US" sz="1100" i="1" dirty="0">
                <a:solidFill>
                  <a:srgbClr val="002060"/>
                </a:solidFill>
                <a:latin typeface="Segoe UI Light" panose="020B0502040204020203" pitchFamily="34" charset="0"/>
                <a:cs typeface="Segoe UI Light" panose="020B0502040204020203" pitchFamily="34" charset="0"/>
              </a:rPr>
              <a:t> et al., 2023</a:t>
            </a:r>
          </a:p>
          <a:p>
            <a:pPr marL="114300" indent="0">
              <a:buNone/>
            </a:pPr>
            <a:endParaRPr lang="en-US" sz="1100" i="1" dirty="0">
              <a:solidFill>
                <a:srgbClr val="002060"/>
              </a:solidFill>
              <a:latin typeface="Segoe UI Light" panose="020B0502040204020203" pitchFamily="34" charset="0"/>
              <a:cs typeface="Segoe UI Light" panose="020B0502040204020203" pitchFamily="34" charset="0"/>
            </a:endParaRPr>
          </a:p>
        </p:txBody>
      </p:sp>
      <p:sp>
        <p:nvSpPr>
          <p:cNvPr id="7" name="Slide Number Placeholder 6">
            <a:extLst>
              <a:ext uri="{FF2B5EF4-FFF2-40B4-BE49-F238E27FC236}">
                <a16:creationId xmlns:a16="http://schemas.microsoft.com/office/drawing/2014/main" id="{6556F445-F75A-2E5E-48D5-F20DD7F6B2DB}"/>
              </a:ext>
            </a:extLst>
          </p:cNvPr>
          <p:cNvSpPr>
            <a:spLocks noGrp="1"/>
          </p:cNvSpPr>
          <p:nvPr>
            <p:ph type="sldNum" idx="12"/>
          </p:nvPr>
        </p:nvSpPr>
        <p:spPr/>
        <p:txBody>
          <a:bodyPr/>
          <a:lstStyle/>
          <a:p>
            <a:pPr marL="0" lvl="0" indent="0" algn="r" rtl="0">
              <a:spcBef>
                <a:spcPts val="0"/>
              </a:spcBef>
              <a:spcAft>
                <a:spcPts val="0"/>
              </a:spcAft>
              <a:buNone/>
            </a:pPr>
            <a:r>
              <a:rPr lang="en" dirty="0"/>
              <a:t>6/27</a:t>
            </a:r>
          </a:p>
        </p:txBody>
      </p:sp>
    </p:spTree>
    <p:extLst>
      <p:ext uri="{BB962C8B-B14F-4D97-AF65-F5344CB8AC3E}">
        <p14:creationId xmlns:p14="http://schemas.microsoft.com/office/powerpoint/2010/main" val="4403360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a:solidFill>
                  <a:srgbClr val="002060"/>
                </a:solidFill>
                <a:latin typeface="Segoe UI Light" panose="020B0502040204020203" pitchFamily="34" charset="0"/>
                <a:cs typeface="Segoe UI Light" panose="020B0502040204020203" pitchFamily="34" charset="0"/>
              </a:rPr>
              <a:t>Predictive Coding or Feature Discovery?</a:t>
            </a:r>
            <a:endParaRPr dirty="0">
              <a:solidFill>
                <a:srgbClr val="002060"/>
              </a:solidFill>
              <a:latin typeface="Segoe UI Light" panose="020B0502040204020203" pitchFamily="34" charset="0"/>
              <a:cs typeface="Segoe UI Light" panose="020B0502040204020203" pitchFamily="34" charset="0"/>
            </a:endParaRPr>
          </a:p>
        </p:txBody>
      </p:sp>
      <p:sp>
        <p:nvSpPr>
          <p:cNvPr id="85" name="Google Shape;85;p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285750" indent="-285750">
              <a:spcAft>
                <a:spcPts val="1200"/>
              </a:spcAft>
            </a:pPr>
            <a:r>
              <a:rPr lang="en-US" dirty="0">
                <a:solidFill>
                  <a:srgbClr val="002060"/>
                </a:solidFill>
                <a:latin typeface="Segoe UI Light" panose="020B0502040204020203" pitchFamily="34" charset="0"/>
                <a:cs typeface="Segoe UI Light" panose="020B0502040204020203" pitchFamily="34" charset="0"/>
              </a:rPr>
              <a:t>Two worlds:</a:t>
            </a:r>
          </a:p>
          <a:p>
            <a:pPr marL="285750" indent="-285750">
              <a:spcAft>
                <a:spcPts val="1200"/>
              </a:spcAft>
            </a:pPr>
            <a:endParaRPr lang="en-US" dirty="0">
              <a:latin typeface="Segoe UI Light" panose="020B0502040204020203" pitchFamily="34" charset="0"/>
              <a:cs typeface="Segoe UI Light" panose="020B0502040204020203" pitchFamily="34" charset="0"/>
            </a:endParaRPr>
          </a:p>
          <a:p>
            <a:pPr marL="285750" indent="-285750">
              <a:spcAft>
                <a:spcPts val="1200"/>
              </a:spcAft>
            </a:pPr>
            <a:endParaRPr lang="en-US" dirty="0">
              <a:latin typeface="Segoe UI Light" panose="020B0502040204020203" pitchFamily="34" charset="0"/>
              <a:cs typeface="Segoe UI Light" panose="020B0502040204020203" pitchFamily="34" charset="0"/>
            </a:endParaRPr>
          </a:p>
          <a:p>
            <a:pPr marL="285750" indent="-285750">
              <a:spcAft>
                <a:spcPts val="1200"/>
              </a:spcAft>
            </a:pPr>
            <a:endParaRPr lang="en-US" dirty="0">
              <a:latin typeface="Segoe UI Light" panose="020B0502040204020203" pitchFamily="34" charset="0"/>
              <a:cs typeface="Segoe UI Light" panose="020B0502040204020203" pitchFamily="34" charset="0"/>
            </a:endParaRPr>
          </a:p>
          <a:p>
            <a:pPr marL="285750" indent="-285750">
              <a:spcAft>
                <a:spcPts val="1200"/>
              </a:spcAft>
            </a:pPr>
            <a:endParaRPr lang="en-US" dirty="0">
              <a:latin typeface="Segoe UI Light" panose="020B0502040204020203" pitchFamily="34" charset="0"/>
              <a:cs typeface="Segoe UI Light" panose="020B0502040204020203" pitchFamily="34" charset="0"/>
            </a:endParaRPr>
          </a:p>
          <a:p>
            <a:pPr marL="285750" indent="-285750">
              <a:spcAft>
                <a:spcPts val="1200"/>
              </a:spcAft>
            </a:pPr>
            <a:endParaRPr lang="en-US" dirty="0">
              <a:latin typeface="Segoe UI Light" panose="020B0502040204020203" pitchFamily="34" charset="0"/>
              <a:cs typeface="Segoe UI Light" panose="020B0502040204020203" pitchFamily="34" charset="0"/>
            </a:endParaRPr>
          </a:p>
          <a:p>
            <a:pPr marL="0" indent="0">
              <a:spcAft>
                <a:spcPts val="1200"/>
              </a:spcAft>
              <a:buNone/>
            </a:pPr>
            <a:endParaRPr lang="en-US" dirty="0">
              <a:latin typeface="Segoe UI Light" panose="020B0502040204020203" pitchFamily="34" charset="0"/>
              <a:cs typeface="Segoe UI Light" panose="020B0502040204020203" pitchFamily="34" charset="0"/>
            </a:endParaRPr>
          </a:p>
        </p:txBody>
      </p:sp>
      <p:sp>
        <p:nvSpPr>
          <p:cNvPr id="2" name="Slide Number Placeholder 1">
            <a:extLst>
              <a:ext uri="{FF2B5EF4-FFF2-40B4-BE49-F238E27FC236}">
                <a16:creationId xmlns:a16="http://schemas.microsoft.com/office/drawing/2014/main" id="{EE6D9D43-BA48-30DE-F870-EA84C3A19197}"/>
              </a:ext>
            </a:extLst>
          </p:cNvPr>
          <p:cNvSpPr>
            <a:spLocks noGrp="1"/>
          </p:cNvSpPr>
          <p:nvPr>
            <p:ph type="sldNum" idx="12"/>
          </p:nvPr>
        </p:nvSpPr>
        <p:spPr/>
        <p:txBody>
          <a:bodyPr/>
          <a:lstStyle/>
          <a:p>
            <a:pPr marL="0" lvl="0" indent="0" algn="r" rtl="0">
              <a:spcBef>
                <a:spcPts val="0"/>
              </a:spcBef>
              <a:spcAft>
                <a:spcPts val="0"/>
              </a:spcAft>
              <a:buNone/>
            </a:pPr>
            <a:r>
              <a:rPr lang="en" dirty="0"/>
              <a:t>7/27</a:t>
            </a:r>
          </a:p>
        </p:txBody>
      </p:sp>
    </p:spTree>
    <p:extLst>
      <p:ext uri="{BB962C8B-B14F-4D97-AF65-F5344CB8AC3E}">
        <p14:creationId xmlns:p14="http://schemas.microsoft.com/office/powerpoint/2010/main" val="34969671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a:solidFill>
                  <a:srgbClr val="002060"/>
                </a:solidFill>
                <a:latin typeface="Segoe UI Light" panose="020B0502040204020203" pitchFamily="34" charset="0"/>
                <a:cs typeface="Segoe UI Light" panose="020B0502040204020203" pitchFamily="34" charset="0"/>
              </a:rPr>
              <a:t>Predictive Coding or Feature Discovery?</a:t>
            </a:r>
            <a:endParaRPr dirty="0">
              <a:solidFill>
                <a:srgbClr val="002060"/>
              </a:solidFill>
              <a:latin typeface="Segoe UI Light" panose="020B0502040204020203" pitchFamily="34" charset="0"/>
              <a:cs typeface="Segoe UI Light" panose="020B0502040204020203" pitchFamily="34" charset="0"/>
            </a:endParaRPr>
          </a:p>
        </p:txBody>
      </p:sp>
      <p:sp>
        <p:nvSpPr>
          <p:cNvPr id="85" name="Google Shape;85;p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285750" indent="-285750">
              <a:spcAft>
                <a:spcPts val="1200"/>
              </a:spcAft>
            </a:pPr>
            <a:r>
              <a:rPr lang="en-US" dirty="0">
                <a:solidFill>
                  <a:srgbClr val="002060"/>
                </a:solidFill>
                <a:latin typeface="Segoe UI Light" panose="020B0502040204020203" pitchFamily="34" charset="0"/>
                <a:cs typeface="Segoe UI Light" panose="020B0502040204020203" pitchFamily="34" charset="0"/>
              </a:rPr>
              <a:t>Two worlds:</a:t>
            </a:r>
          </a:p>
          <a:p>
            <a:pPr marL="285750" indent="-285750">
              <a:spcAft>
                <a:spcPts val="1200"/>
              </a:spcAft>
            </a:pPr>
            <a:endParaRPr lang="en-US" dirty="0">
              <a:latin typeface="Segoe UI Light" panose="020B0502040204020203" pitchFamily="34" charset="0"/>
              <a:cs typeface="Segoe UI Light" panose="020B0502040204020203" pitchFamily="34" charset="0"/>
            </a:endParaRPr>
          </a:p>
          <a:p>
            <a:pPr marL="285750" indent="-285750">
              <a:spcAft>
                <a:spcPts val="1200"/>
              </a:spcAft>
            </a:pPr>
            <a:endParaRPr lang="en-US" dirty="0">
              <a:latin typeface="Segoe UI Light" panose="020B0502040204020203" pitchFamily="34" charset="0"/>
              <a:cs typeface="Segoe UI Light" panose="020B0502040204020203" pitchFamily="34" charset="0"/>
            </a:endParaRPr>
          </a:p>
          <a:p>
            <a:pPr marL="285750" indent="-285750">
              <a:spcAft>
                <a:spcPts val="1200"/>
              </a:spcAft>
            </a:pPr>
            <a:endParaRPr lang="en-US" dirty="0">
              <a:latin typeface="Segoe UI Light" panose="020B0502040204020203" pitchFamily="34" charset="0"/>
              <a:cs typeface="Segoe UI Light" panose="020B0502040204020203" pitchFamily="34" charset="0"/>
            </a:endParaRPr>
          </a:p>
          <a:p>
            <a:pPr marL="285750" indent="-285750">
              <a:spcAft>
                <a:spcPts val="1200"/>
              </a:spcAft>
            </a:pPr>
            <a:endParaRPr lang="en-US" dirty="0">
              <a:latin typeface="Segoe UI Light" panose="020B0502040204020203" pitchFamily="34" charset="0"/>
              <a:cs typeface="Segoe UI Light" panose="020B0502040204020203" pitchFamily="34" charset="0"/>
            </a:endParaRPr>
          </a:p>
          <a:p>
            <a:pPr marL="285750" indent="-285750">
              <a:spcAft>
                <a:spcPts val="1200"/>
              </a:spcAft>
            </a:pPr>
            <a:endParaRPr lang="en-US" dirty="0">
              <a:latin typeface="Segoe UI Light" panose="020B0502040204020203" pitchFamily="34" charset="0"/>
              <a:cs typeface="Segoe UI Light" panose="020B0502040204020203" pitchFamily="34" charset="0"/>
            </a:endParaRPr>
          </a:p>
          <a:p>
            <a:pPr marL="0" indent="0">
              <a:spcAft>
                <a:spcPts val="1200"/>
              </a:spcAft>
              <a:buNone/>
            </a:pPr>
            <a:endParaRPr lang="en-US" dirty="0">
              <a:latin typeface="Segoe UI Light" panose="020B0502040204020203" pitchFamily="34" charset="0"/>
              <a:cs typeface="Segoe UI Light" panose="020B0502040204020203" pitchFamily="34" charset="0"/>
            </a:endParaRPr>
          </a:p>
        </p:txBody>
      </p:sp>
      <p:pic>
        <p:nvPicPr>
          <p:cNvPr id="11" name="Picture 10">
            <a:extLst>
              <a:ext uri="{FF2B5EF4-FFF2-40B4-BE49-F238E27FC236}">
                <a16:creationId xmlns:a16="http://schemas.microsoft.com/office/drawing/2014/main" id="{C8B8AB6F-8F0C-CEFF-9DC2-7B793E0935F3}"/>
              </a:ext>
            </a:extLst>
          </p:cNvPr>
          <p:cNvPicPr>
            <a:picLocks noChangeAspect="1"/>
          </p:cNvPicPr>
          <p:nvPr/>
        </p:nvPicPr>
        <p:blipFill>
          <a:blip r:embed="rId3"/>
          <a:stretch>
            <a:fillRect/>
          </a:stretch>
        </p:blipFill>
        <p:spPr>
          <a:xfrm>
            <a:off x="2163598" y="1374440"/>
            <a:ext cx="1089754" cy="3482642"/>
          </a:xfrm>
          <a:prstGeom prst="rect">
            <a:avLst/>
          </a:prstGeom>
        </p:spPr>
      </p:pic>
      <p:sp>
        <p:nvSpPr>
          <p:cNvPr id="2" name="Slide Number Placeholder 1">
            <a:extLst>
              <a:ext uri="{FF2B5EF4-FFF2-40B4-BE49-F238E27FC236}">
                <a16:creationId xmlns:a16="http://schemas.microsoft.com/office/drawing/2014/main" id="{C84487D6-5F99-91BA-11EC-6C47AE95ACE8}"/>
              </a:ext>
            </a:extLst>
          </p:cNvPr>
          <p:cNvSpPr>
            <a:spLocks noGrp="1"/>
          </p:cNvSpPr>
          <p:nvPr>
            <p:ph type="sldNum" idx="12"/>
          </p:nvPr>
        </p:nvSpPr>
        <p:spPr/>
        <p:txBody>
          <a:bodyPr/>
          <a:lstStyle/>
          <a:p>
            <a:pPr marL="0" lvl="0" indent="0" algn="r" rtl="0">
              <a:spcBef>
                <a:spcPts val="0"/>
              </a:spcBef>
              <a:spcAft>
                <a:spcPts val="0"/>
              </a:spcAft>
              <a:buNone/>
            </a:pPr>
            <a:r>
              <a:rPr lang="en" dirty="0"/>
              <a:t>7/27</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a:solidFill>
                  <a:srgbClr val="002060"/>
                </a:solidFill>
                <a:latin typeface="Segoe UI Light" panose="020B0502040204020203" pitchFamily="34" charset="0"/>
                <a:cs typeface="Segoe UI Light" panose="020B0502040204020203" pitchFamily="34" charset="0"/>
              </a:rPr>
              <a:t>Predictive Coding or Feature Discovery?</a:t>
            </a:r>
            <a:endParaRPr dirty="0">
              <a:solidFill>
                <a:srgbClr val="002060"/>
              </a:solidFill>
              <a:latin typeface="Segoe UI Light" panose="020B0502040204020203" pitchFamily="34" charset="0"/>
              <a:cs typeface="Segoe UI Light" panose="020B0502040204020203" pitchFamily="34" charset="0"/>
            </a:endParaRPr>
          </a:p>
        </p:txBody>
      </p:sp>
      <p:sp>
        <p:nvSpPr>
          <p:cNvPr id="85" name="Google Shape;85;p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285750" indent="-285750">
              <a:spcAft>
                <a:spcPts val="1200"/>
              </a:spcAft>
            </a:pPr>
            <a:r>
              <a:rPr lang="en-US" dirty="0">
                <a:solidFill>
                  <a:srgbClr val="002060"/>
                </a:solidFill>
                <a:latin typeface="Segoe UI Light" panose="020B0502040204020203" pitchFamily="34" charset="0"/>
                <a:cs typeface="Segoe UI Light" panose="020B0502040204020203" pitchFamily="34" charset="0"/>
              </a:rPr>
              <a:t>Two worlds:</a:t>
            </a:r>
          </a:p>
          <a:p>
            <a:pPr marL="285750" indent="-285750">
              <a:spcAft>
                <a:spcPts val="1200"/>
              </a:spcAft>
            </a:pPr>
            <a:endParaRPr lang="en-US" dirty="0">
              <a:latin typeface="Segoe UI Light" panose="020B0502040204020203" pitchFamily="34" charset="0"/>
              <a:cs typeface="Segoe UI Light" panose="020B0502040204020203" pitchFamily="34" charset="0"/>
            </a:endParaRPr>
          </a:p>
          <a:p>
            <a:pPr marL="285750" indent="-285750">
              <a:spcAft>
                <a:spcPts val="1200"/>
              </a:spcAft>
            </a:pPr>
            <a:endParaRPr lang="en-US" dirty="0">
              <a:latin typeface="Segoe UI Light" panose="020B0502040204020203" pitchFamily="34" charset="0"/>
              <a:cs typeface="Segoe UI Light" panose="020B0502040204020203" pitchFamily="34" charset="0"/>
            </a:endParaRPr>
          </a:p>
          <a:p>
            <a:pPr marL="285750" indent="-285750">
              <a:spcAft>
                <a:spcPts val="1200"/>
              </a:spcAft>
            </a:pPr>
            <a:endParaRPr lang="en-US" dirty="0">
              <a:latin typeface="Segoe UI Light" panose="020B0502040204020203" pitchFamily="34" charset="0"/>
              <a:cs typeface="Segoe UI Light" panose="020B0502040204020203" pitchFamily="34" charset="0"/>
            </a:endParaRPr>
          </a:p>
          <a:p>
            <a:pPr marL="285750" indent="-285750">
              <a:spcAft>
                <a:spcPts val="1200"/>
              </a:spcAft>
            </a:pPr>
            <a:endParaRPr lang="en-US" dirty="0">
              <a:latin typeface="Segoe UI Light" panose="020B0502040204020203" pitchFamily="34" charset="0"/>
              <a:cs typeface="Segoe UI Light" panose="020B0502040204020203" pitchFamily="34" charset="0"/>
            </a:endParaRPr>
          </a:p>
          <a:p>
            <a:pPr marL="285750" indent="-285750">
              <a:spcAft>
                <a:spcPts val="1200"/>
              </a:spcAft>
            </a:pPr>
            <a:endParaRPr lang="en-US" dirty="0">
              <a:latin typeface="Segoe UI Light" panose="020B0502040204020203" pitchFamily="34" charset="0"/>
              <a:cs typeface="Segoe UI Light" panose="020B0502040204020203" pitchFamily="34" charset="0"/>
            </a:endParaRPr>
          </a:p>
          <a:p>
            <a:pPr marL="0" indent="0">
              <a:spcAft>
                <a:spcPts val="1200"/>
              </a:spcAft>
              <a:buNone/>
            </a:pPr>
            <a:endParaRPr lang="en-US" dirty="0">
              <a:latin typeface="Segoe UI Light" panose="020B0502040204020203" pitchFamily="34" charset="0"/>
              <a:cs typeface="Segoe UI Light" panose="020B0502040204020203" pitchFamily="34" charset="0"/>
            </a:endParaRPr>
          </a:p>
        </p:txBody>
      </p:sp>
      <p:pic>
        <p:nvPicPr>
          <p:cNvPr id="11" name="Picture 10">
            <a:extLst>
              <a:ext uri="{FF2B5EF4-FFF2-40B4-BE49-F238E27FC236}">
                <a16:creationId xmlns:a16="http://schemas.microsoft.com/office/drawing/2014/main" id="{C8B8AB6F-8F0C-CEFF-9DC2-7B793E0935F3}"/>
              </a:ext>
            </a:extLst>
          </p:cNvPr>
          <p:cNvPicPr>
            <a:picLocks noChangeAspect="1"/>
          </p:cNvPicPr>
          <p:nvPr/>
        </p:nvPicPr>
        <p:blipFill>
          <a:blip r:embed="rId3"/>
          <a:stretch>
            <a:fillRect/>
          </a:stretch>
        </p:blipFill>
        <p:spPr>
          <a:xfrm>
            <a:off x="2163598" y="1374440"/>
            <a:ext cx="1089754" cy="3482642"/>
          </a:xfrm>
          <a:prstGeom prst="rect">
            <a:avLst/>
          </a:prstGeom>
        </p:spPr>
      </p:pic>
      <p:sp>
        <p:nvSpPr>
          <p:cNvPr id="2" name="TextBox 1">
            <a:extLst>
              <a:ext uri="{FF2B5EF4-FFF2-40B4-BE49-F238E27FC236}">
                <a16:creationId xmlns:a16="http://schemas.microsoft.com/office/drawing/2014/main" id="{D4D6722B-9BD2-27C6-E4B1-0E91156E7B5F}"/>
              </a:ext>
            </a:extLst>
          </p:cNvPr>
          <p:cNvSpPr txBox="1"/>
          <p:nvPr/>
        </p:nvSpPr>
        <p:spPr>
          <a:xfrm>
            <a:off x="671331" y="2399010"/>
            <a:ext cx="1341795" cy="923330"/>
          </a:xfrm>
          <a:prstGeom prst="rect">
            <a:avLst/>
          </a:prstGeom>
          <a:noFill/>
        </p:spPr>
        <p:txBody>
          <a:bodyPr wrap="square" rtlCol="0">
            <a:spAutoFit/>
          </a:bodyPr>
          <a:lstStyle/>
          <a:p>
            <a:r>
              <a:rPr lang="en-US" sz="1800" dirty="0">
                <a:solidFill>
                  <a:srgbClr val="002060"/>
                </a:solidFill>
                <a:latin typeface="Segoe UI Light" panose="020B0502040204020203" pitchFamily="34" charset="0"/>
                <a:cs typeface="Segoe UI Light" panose="020B0502040204020203" pitchFamily="34" charset="0"/>
              </a:rPr>
              <a:t>“Predictive </a:t>
            </a:r>
          </a:p>
          <a:p>
            <a:r>
              <a:rPr lang="en-US" sz="1800" dirty="0">
                <a:solidFill>
                  <a:srgbClr val="002060"/>
                </a:solidFill>
                <a:latin typeface="Segoe UI Light" panose="020B0502040204020203" pitchFamily="34" charset="0"/>
                <a:cs typeface="Segoe UI Light" panose="020B0502040204020203" pitchFamily="34" charset="0"/>
              </a:rPr>
              <a:t>Coding Hypothesis”</a:t>
            </a:r>
          </a:p>
        </p:txBody>
      </p:sp>
      <p:sp>
        <p:nvSpPr>
          <p:cNvPr id="3" name="Slide Number Placeholder 2">
            <a:extLst>
              <a:ext uri="{FF2B5EF4-FFF2-40B4-BE49-F238E27FC236}">
                <a16:creationId xmlns:a16="http://schemas.microsoft.com/office/drawing/2014/main" id="{74BE02B8-C3B5-561A-AED4-1F30B36C49DA}"/>
              </a:ext>
            </a:extLst>
          </p:cNvPr>
          <p:cNvSpPr>
            <a:spLocks noGrp="1"/>
          </p:cNvSpPr>
          <p:nvPr>
            <p:ph type="sldNum" idx="12"/>
          </p:nvPr>
        </p:nvSpPr>
        <p:spPr/>
        <p:txBody>
          <a:bodyPr/>
          <a:lstStyle/>
          <a:p>
            <a:pPr marL="0" lvl="0" indent="0" algn="r" rtl="0">
              <a:spcBef>
                <a:spcPts val="0"/>
              </a:spcBef>
              <a:spcAft>
                <a:spcPts val="0"/>
              </a:spcAft>
              <a:buNone/>
            </a:pPr>
            <a:r>
              <a:rPr lang="en" dirty="0"/>
              <a:t>7/27</a:t>
            </a:r>
          </a:p>
        </p:txBody>
      </p:sp>
    </p:spTree>
    <p:extLst>
      <p:ext uri="{BB962C8B-B14F-4D97-AF65-F5344CB8AC3E}">
        <p14:creationId xmlns:p14="http://schemas.microsoft.com/office/powerpoint/2010/main" val="26440961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A8C06B-2682-44D9-AC25-936EF29EE4D7}"/>
              </a:ext>
            </a:extLst>
          </p:cNvPr>
          <p:cNvSpPr>
            <a:spLocks noGrp="1"/>
          </p:cNvSpPr>
          <p:nvPr>
            <p:ph type="title"/>
          </p:nvPr>
        </p:nvSpPr>
        <p:spPr/>
        <p:txBody>
          <a:bodyPr>
            <a:normAutofit fontScale="90000"/>
          </a:bodyPr>
          <a:lstStyle/>
          <a:p>
            <a:r>
              <a:rPr lang="en-US" dirty="0">
                <a:solidFill>
                  <a:srgbClr val="002060"/>
                </a:solidFill>
                <a:latin typeface="Segoe UI Light" panose="020B0502040204020203" pitchFamily="34" charset="0"/>
                <a:cs typeface="Segoe UI Light" panose="020B0502040204020203" pitchFamily="34" charset="0"/>
              </a:rPr>
              <a:t>Language Processing in the Brain</a:t>
            </a:r>
          </a:p>
        </p:txBody>
      </p:sp>
      <p:pic>
        <p:nvPicPr>
          <p:cNvPr id="9" name="Graphic 8">
            <a:extLst>
              <a:ext uri="{FF2B5EF4-FFF2-40B4-BE49-F238E27FC236}">
                <a16:creationId xmlns:a16="http://schemas.microsoft.com/office/drawing/2014/main" id="{A737D260-59CE-4421-BBF7-232975346F6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78981" y="2452964"/>
            <a:ext cx="600528" cy="222438"/>
          </a:xfrm>
          <a:prstGeom prst="rect">
            <a:avLst/>
          </a:prstGeom>
        </p:spPr>
      </p:pic>
      <p:pic>
        <p:nvPicPr>
          <p:cNvPr id="1026" name="Picture 2">
            <a:extLst>
              <a:ext uri="{FF2B5EF4-FFF2-40B4-BE49-F238E27FC236}">
                <a16:creationId xmlns:a16="http://schemas.microsoft.com/office/drawing/2014/main" id="{A11E5F21-7368-4D54-8542-DA23C972585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80275" y="1551822"/>
            <a:ext cx="2422866" cy="203985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70DDA12E-674F-48BF-ACB0-6A9FFBE4EC93}"/>
              </a:ext>
            </a:extLst>
          </p:cNvPr>
          <p:cNvSpPr txBox="1"/>
          <p:nvPr/>
        </p:nvSpPr>
        <p:spPr>
          <a:xfrm>
            <a:off x="4606252" y="6043220"/>
            <a:ext cx="317133" cy="253916"/>
          </a:xfrm>
          <a:prstGeom prst="rect">
            <a:avLst/>
          </a:prstGeom>
          <a:noFill/>
        </p:spPr>
        <p:txBody>
          <a:bodyPr wrap="square" rtlCol="0">
            <a:spAutoFit/>
          </a:bodyPr>
          <a:lstStyle/>
          <a:p>
            <a:endParaRPr lang="en-US" sz="1050" dirty="0"/>
          </a:p>
        </p:txBody>
      </p:sp>
      <p:pic>
        <p:nvPicPr>
          <p:cNvPr id="4" name="Picture 3">
            <a:extLst>
              <a:ext uri="{FF2B5EF4-FFF2-40B4-BE49-F238E27FC236}">
                <a16:creationId xmlns:a16="http://schemas.microsoft.com/office/drawing/2014/main" id="{2337CC20-0BF1-4086-AF6C-21EDEF52A943}"/>
              </a:ext>
            </a:extLst>
          </p:cNvPr>
          <p:cNvPicPr>
            <a:picLocks noChangeAspect="1"/>
          </p:cNvPicPr>
          <p:nvPr/>
        </p:nvPicPr>
        <p:blipFill>
          <a:blip r:embed="rId6"/>
          <a:stretch>
            <a:fillRect/>
          </a:stretch>
        </p:blipFill>
        <p:spPr>
          <a:xfrm>
            <a:off x="78284" y="2143125"/>
            <a:ext cx="2814638" cy="857250"/>
          </a:xfrm>
          <a:prstGeom prst="rect">
            <a:avLst/>
          </a:prstGeom>
        </p:spPr>
      </p:pic>
      <p:sp>
        <p:nvSpPr>
          <p:cNvPr id="3" name="Slide Number Placeholder 2">
            <a:extLst>
              <a:ext uri="{FF2B5EF4-FFF2-40B4-BE49-F238E27FC236}">
                <a16:creationId xmlns:a16="http://schemas.microsoft.com/office/drawing/2014/main" id="{684A615F-0635-1D7D-F963-497CAD99A515}"/>
              </a:ext>
            </a:extLst>
          </p:cNvPr>
          <p:cNvSpPr>
            <a:spLocks noGrp="1"/>
          </p:cNvSpPr>
          <p:nvPr>
            <p:ph type="sldNum" sz="quarter" idx="12"/>
          </p:nvPr>
        </p:nvSpPr>
        <p:spPr/>
        <p:txBody>
          <a:bodyPr/>
          <a:lstStyle/>
          <a:p>
            <a:r>
              <a:rPr lang="en-US" dirty="0"/>
              <a:t>2</a:t>
            </a:r>
            <a:r>
              <a:rPr lang="en" dirty="0"/>
              <a:t>/27</a:t>
            </a:r>
            <a:endParaRPr lang="en-US" dirty="0"/>
          </a:p>
        </p:txBody>
      </p:sp>
    </p:spTree>
    <p:extLst>
      <p:ext uri="{BB962C8B-B14F-4D97-AF65-F5344CB8AC3E}">
        <p14:creationId xmlns:p14="http://schemas.microsoft.com/office/powerpoint/2010/main" val="228689671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a:solidFill>
                  <a:srgbClr val="002060"/>
                </a:solidFill>
                <a:latin typeface="Segoe UI Light" panose="020B0502040204020203" pitchFamily="34" charset="0"/>
                <a:cs typeface="Segoe UI Light" panose="020B0502040204020203" pitchFamily="34" charset="0"/>
              </a:rPr>
              <a:t>Predictive Coding or Feature Discovery?</a:t>
            </a:r>
            <a:endParaRPr dirty="0">
              <a:solidFill>
                <a:srgbClr val="002060"/>
              </a:solidFill>
              <a:latin typeface="Segoe UI Light" panose="020B0502040204020203" pitchFamily="34" charset="0"/>
              <a:cs typeface="Segoe UI Light" panose="020B0502040204020203" pitchFamily="34" charset="0"/>
            </a:endParaRPr>
          </a:p>
        </p:txBody>
      </p:sp>
      <p:sp>
        <p:nvSpPr>
          <p:cNvPr id="85" name="Google Shape;85;p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285750" indent="-285750">
              <a:spcAft>
                <a:spcPts val="1200"/>
              </a:spcAft>
            </a:pPr>
            <a:r>
              <a:rPr lang="en-US" dirty="0">
                <a:solidFill>
                  <a:srgbClr val="002060"/>
                </a:solidFill>
                <a:latin typeface="Segoe UI Light" panose="020B0502040204020203" pitchFamily="34" charset="0"/>
                <a:cs typeface="Segoe UI Light" panose="020B0502040204020203" pitchFamily="34" charset="0"/>
              </a:rPr>
              <a:t>Two worlds:</a:t>
            </a:r>
          </a:p>
          <a:p>
            <a:pPr marL="285750" indent="-285750">
              <a:spcAft>
                <a:spcPts val="1200"/>
              </a:spcAft>
            </a:pPr>
            <a:endParaRPr lang="en-US" dirty="0">
              <a:latin typeface="Segoe UI Light" panose="020B0502040204020203" pitchFamily="34" charset="0"/>
              <a:cs typeface="Segoe UI Light" panose="020B0502040204020203" pitchFamily="34" charset="0"/>
            </a:endParaRPr>
          </a:p>
          <a:p>
            <a:pPr marL="285750" indent="-285750">
              <a:spcAft>
                <a:spcPts val="1200"/>
              </a:spcAft>
            </a:pPr>
            <a:endParaRPr lang="en-US" dirty="0">
              <a:latin typeface="Segoe UI Light" panose="020B0502040204020203" pitchFamily="34" charset="0"/>
              <a:cs typeface="Segoe UI Light" panose="020B0502040204020203" pitchFamily="34" charset="0"/>
            </a:endParaRPr>
          </a:p>
          <a:p>
            <a:pPr marL="285750" indent="-285750">
              <a:spcAft>
                <a:spcPts val="1200"/>
              </a:spcAft>
            </a:pPr>
            <a:endParaRPr lang="en-US" dirty="0">
              <a:latin typeface="Segoe UI Light" panose="020B0502040204020203" pitchFamily="34" charset="0"/>
              <a:cs typeface="Segoe UI Light" panose="020B0502040204020203" pitchFamily="34" charset="0"/>
            </a:endParaRPr>
          </a:p>
          <a:p>
            <a:pPr marL="285750" indent="-285750">
              <a:spcAft>
                <a:spcPts val="1200"/>
              </a:spcAft>
            </a:pPr>
            <a:endParaRPr lang="en-US" dirty="0">
              <a:latin typeface="Segoe UI Light" panose="020B0502040204020203" pitchFamily="34" charset="0"/>
              <a:cs typeface="Segoe UI Light" panose="020B0502040204020203" pitchFamily="34" charset="0"/>
            </a:endParaRPr>
          </a:p>
          <a:p>
            <a:pPr marL="285750" indent="-285750">
              <a:spcAft>
                <a:spcPts val="1200"/>
              </a:spcAft>
            </a:pPr>
            <a:endParaRPr lang="en-US" dirty="0">
              <a:latin typeface="Segoe UI Light" panose="020B0502040204020203" pitchFamily="34" charset="0"/>
              <a:cs typeface="Segoe UI Light" panose="020B0502040204020203" pitchFamily="34" charset="0"/>
            </a:endParaRPr>
          </a:p>
          <a:p>
            <a:pPr marL="0" indent="0">
              <a:spcAft>
                <a:spcPts val="1200"/>
              </a:spcAft>
              <a:buNone/>
            </a:pPr>
            <a:endParaRPr lang="en-US" dirty="0">
              <a:latin typeface="Segoe UI Light" panose="020B0502040204020203" pitchFamily="34" charset="0"/>
              <a:cs typeface="Segoe UI Light" panose="020B0502040204020203" pitchFamily="34" charset="0"/>
            </a:endParaRPr>
          </a:p>
        </p:txBody>
      </p:sp>
      <p:pic>
        <p:nvPicPr>
          <p:cNvPr id="11" name="Picture 10">
            <a:extLst>
              <a:ext uri="{FF2B5EF4-FFF2-40B4-BE49-F238E27FC236}">
                <a16:creationId xmlns:a16="http://schemas.microsoft.com/office/drawing/2014/main" id="{C8B8AB6F-8F0C-CEFF-9DC2-7B793E0935F3}"/>
              </a:ext>
            </a:extLst>
          </p:cNvPr>
          <p:cNvPicPr>
            <a:picLocks noChangeAspect="1"/>
          </p:cNvPicPr>
          <p:nvPr/>
        </p:nvPicPr>
        <p:blipFill>
          <a:blip r:embed="rId3"/>
          <a:stretch>
            <a:fillRect/>
          </a:stretch>
        </p:blipFill>
        <p:spPr>
          <a:xfrm>
            <a:off x="2163598" y="1374440"/>
            <a:ext cx="1089754" cy="3482642"/>
          </a:xfrm>
          <a:prstGeom prst="rect">
            <a:avLst/>
          </a:prstGeom>
        </p:spPr>
      </p:pic>
      <p:sp>
        <p:nvSpPr>
          <p:cNvPr id="2" name="TextBox 1">
            <a:extLst>
              <a:ext uri="{FF2B5EF4-FFF2-40B4-BE49-F238E27FC236}">
                <a16:creationId xmlns:a16="http://schemas.microsoft.com/office/drawing/2014/main" id="{D4D6722B-9BD2-27C6-E4B1-0E91156E7B5F}"/>
              </a:ext>
            </a:extLst>
          </p:cNvPr>
          <p:cNvSpPr txBox="1"/>
          <p:nvPr/>
        </p:nvSpPr>
        <p:spPr>
          <a:xfrm>
            <a:off x="671331" y="2399010"/>
            <a:ext cx="1341795" cy="923330"/>
          </a:xfrm>
          <a:prstGeom prst="rect">
            <a:avLst/>
          </a:prstGeom>
          <a:noFill/>
        </p:spPr>
        <p:txBody>
          <a:bodyPr wrap="square" rtlCol="0">
            <a:spAutoFit/>
          </a:bodyPr>
          <a:lstStyle/>
          <a:p>
            <a:r>
              <a:rPr lang="en-US" sz="1800" dirty="0">
                <a:solidFill>
                  <a:srgbClr val="002060"/>
                </a:solidFill>
                <a:latin typeface="Segoe UI Light" panose="020B0502040204020203" pitchFamily="34" charset="0"/>
                <a:cs typeface="Segoe UI Light" panose="020B0502040204020203" pitchFamily="34" charset="0"/>
              </a:rPr>
              <a:t>“Predictive </a:t>
            </a:r>
          </a:p>
          <a:p>
            <a:r>
              <a:rPr lang="en-US" sz="1800" dirty="0">
                <a:solidFill>
                  <a:srgbClr val="002060"/>
                </a:solidFill>
                <a:latin typeface="Segoe UI Light" panose="020B0502040204020203" pitchFamily="34" charset="0"/>
                <a:cs typeface="Segoe UI Light" panose="020B0502040204020203" pitchFamily="34" charset="0"/>
              </a:rPr>
              <a:t>Coding Hypothesis”</a:t>
            </a:r>
          </a:p>
        </p:txBody>
      </p:sp>
      <p:pic>
        <p:nvPicPr>
          <p:cNvPr id="5" name="Picture 4">
            <a:extLst>
              <a:ext uri="{FF2B5EF4-FFF2-40B4-BE49-F238E27FC236}">
                <a16:creationId xmlns:a16="http://schemas.microsoft.com/office/drawing/2014/main" id="{8D9389EB-26B0-8C9A-ACE2-6A10D7471B68}"/>
              </a:ext>
            </a:extLst>
          </p:cNvPr>
          <p:cNvPicPr>
            <a:picLocks noChangeAspect="1"/>
          </p:cNvPicPr>
          <p:nvPr/>
        </p:nvPicPr>
        <p:blipFill>
          <a:blip r:embed="rId4"/>
          <a:stretch>
            <a:fillRect/>
          </a:stretch>
        </p:blipFill>
        <p:spPr>
          <a:xfrm>
            <a:off x="5524856" y="1374440"/>
            <a:ext cx="2911092" cy="3482642"/>
          </a:xfrm>
          <a:prstGeom prst="rect">
            <a:avLst/>
          </a:prstGeom>
        </p:spPr>
      </p:pic>
      <p:sp>
        <p:nvSpPr>
          <p:cNvPr id="3" name="Slide Number Placeholder 2">
            <a:extLst>
              <a:ext uri="{FF2B5EF4-FFF2-40B4-BE49-F238E27FC236}">
                <a16:creationId xmlns:a16="http://schemas.microsoft.com/office/drawing/2014/main" id="{5137DE23-1D38-7221-DA3D-692F606C7EB3}"/>
              </a:ext>
            </a:extLst>
          </p:cNvPr>
          <p:cNvSpPr>
            <a:spLocks noGrp="1"/>
          </p:cNvSpPr>
          <p:nvPr>
            <p:ph type="sldNum" idx="12"/>
          </p:nvPr>
        </p:nvSpPr>
        <p:spPr/>
        <p:txBody>
          <a:bodyPr/>
          <a:lstStyle/>
          <a:p>
            <a:pPr marL="0" lvl="0" indent="0" algn="r" rtl="0">
              <a:spcBef>
                <a:spcPts val="0"/>
              </a:spcBef>
              <a:spcAft>
                <a:spcPts val="0"/>
              </a:spcAft>
              <a:buNone/>
            </a:pPr>
            <a:r>
              <a:rPr lang="en" dirty="0"/>
              <a:t>7/27</a:t>
            </a:r>
          </a:p>
        </p:txBody>
      </p:sp>
    </p:spTree>
    <p:extLst>
      <p:ext uri="{BB962C8B-B14F-4D97-AF65-F5344CB8AC3E}">
        <p14:creationId xmlns:p14="http://schemas.microsoft.com/office/powerpoint/2010/main" val="161185439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a:solidFill>
                  <a:srgbClr val="002060"/>
                </a:solidFill>
                <a:latin typeface="Segoe UI Light" panose="020B0502040204020203" pitchFamily="34" charset="0"/>
                <a:cs typeface="Segoe UI Light" panose="020B0502040204020203" pitchFamily="34" charset="0"/>
              </a:rPr>
              <a:t>Predictive Coding or Feature Discovery?</a:t>
            </a:r>
            <a:endParaRPr dirty="0">
              <a:solidFill>
                <a:srgbClr val="002060"/>
              </a:solidFill>
              <a:latin typeface="Segoe UI Light" panose="020B0502040204020203" pitchFamily="34" charset="0"/>
              <a:cs typeface="Segoe UI Light" panose="020B0502040204020203" pitchFamily="34" charset="0"/>
            </a:endParaRPr>
          </a:p>
        </p:txBody>
      </p:sp>
      <p:sp>
        <p:nvSpPr>
          <p:cNvPr id="85" name="Google Shape;85;p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285750" indent="-285750">
              <a:spcAft>
                <a:spcPts val="1200"/>
              </a:spcAft>
            </a:pPr>
            <a:r>
              <a:rPr lang="en-US" dirty="0">
                <a:solidFill>
                  <a:srgbClr val="002060"/>
                </a:solidFill>
                <a:latin typeface="Segoe UI Light" panose="020B0502040204020203" pitchFamily="34" charset="0"/>
                <a:cs typeface="Segoe UI Light" panose="020B0502040204020203" pitchFamily="34" charset="0"/>
              </a:rPr>
              <a:t>Two worlds:</a:t>
            </a:r>
          </a:p>
          <a:p>
            <a:pPr marL="285750" indent="-285750">
              <a:spcAft>
                <a:spcPts val="1200"/>
              </a:spcAft>
            </a:pPr>
            <a:endParaRPr lang="en-US" dirty="0">
              <a:latin typeface="Segoe UI Light" panose="020B0502040204020203" pitchFamily="34" charset="0"/>
              <a:cs typeface="Segoe UI Light" panose="020B0502040204020203" pitchFamily="34" charset="0"/>
            </a:endParaRPr>
          </a:p>
          <a:p>
            <a:pPr marL="285750" indent="-285750">
              <a:spcAft>
                <a:spcPts val="1200"/>
              </a:spcAft>
            </a:pPr>
            <a:endParaRPr lang="en-US" dirty="0">
              <a:latin typeface="Segoe UI Light" panose="020B0502040204020203" pitchFamily="34" charset="0"/>
              <a:cs typeface="Segoe UI Light" panose="020B0502040204020203" pitchFamily="34" charset="0"/>
            </a:endParaRPr>
          </a:p>
          <a:p>
            <a:pPr marL="285750" indent="-285750">
              <a:spcAft>
                <a:spcPts val="1200"/>
              </a:spcAft>
            </a:pPr>
            <a:endParaRPr lang="en-US" dirty="0">
              <a:latin typeface="Segoe UI Light" panose="020B0502040204020203" pitchFamily="34" charset="0"/>
              <a:cs typeface="Segoe UI Light" panose="020B0502040204020203" pitchFamily="34" charset="0"/>
            </a:endParaRPr>
          </a:p>
          <a:p>
            <a:pPr marL="285750" indent="-285750">
              <a:spcAft>
                <a:spcPts val="1200"/>
              </a:spcAft>
            </a:pPr>
            <a:endParaRPr lang="en-US" dirty="0">
              <a:latin typeface="Segoe UI Light" panose="020B0502040204020203" pitchFamily="34" charset="0"/>
              <a:cs typeface="Segoe UI Light" panose="020B0502040204020203" pitchFamily="34" charset="0"/>
            </a:endParaRPr>
          </a:p>
          <a:p>
            <a:pPr marL="285750" indent="-285750">
              <a:spcAft>
                <a:spcPts val="1200"/>
              </a:spcAft>
            </a:pPr>
            <a:endParaRPr lang="en-US" dirty="0">
              <a:latin typeface="Segoe UI Light" panose="020B0502040204020203" pitchFamily="34" charset="0"/>
              <a:cs typeface="Segoe UI Light" panose="020B0502040204020203" pitchFamily="34" charset="0"/>
            </a:endParaRPr>
          </a:p>
          <a:p>
            <a:pPr marL="0" indent="0">
              <a:spcAft>
                <a:spcPts val="1200"/>
              </a:spcAft>
              <a:buNone/>
            </a:pPr>
            <a:endParaRPr lang="en-US" dirty="0">
              <a:latin typeface="Segoe UI Light" panose="020B0502040204020203" pitchFamily="34" charset="0"/>
              <a:cs typeface="Segoe UI Light" panose="020B0502040204020203" pitchFamily="34" charset="0"/>
            </a:endParaRPr>
          </a:p>
        </p:txBody>
      </p:sp>
      <p:pic>
        <p:nvPicPr>
          <p:cNvPr id="11" name="Picture 10">
            <a:extLst>
              <a:ext uri="{FF2B5EF4-FFF2-40B4-BE49-F238E27FC236}">
                <a16:creationId xmlns:a16="http://schemas.microsoft.com/office/drawing/2014/main" id="{C8B8AB6F-8F0C-CEFF-9DC2-7B793E0935F3}"/>
              </a:ext>
            </a:extLst>
          </p:cNvPr>
          <p:cNvPicPr>
            <a:picLocks noChangeAspect="1"/>
          </p:cNvPicPr>
          <p:nvPr/>
        </p:nvPicPr>
        <p:blipFill>
          <a:blip r:embed="rId3"/>
          <a:stretch>
            <a:fillRect/>
          </a:stretch>
        </p:blipFill>
        <p:spPr>
          <a:xfrm>
            <a:off x="2163598" y="1374440"/>
            <a:ext cx="1089754" cy="3482642"/>
          </a:xfrm>
          <a:prstGeom prst="rect">
            <a:avLst/>
          </a:prstGeom>
        </p:spPr>
      </p:pic>
      <p:sp>
        <p:nvSpPr>
          <p:cNvPr id="2" name="TextBox 1">
            <a:extLst>
              <a:ext uri="{FF2B5EF4-FFF2-40B4-BE49-F238E27FC236}">
                <a16:creationId xmlns:a16="http://schemas.microsoft.com/office/drawing/2014/main" id="{D4D6722B-9BD2-27C6-E4B1-0E91156E7B5F}"/>
              </a:ext>
            </a:extLst>
          </p:cNvPr>
          <p:cNvSpPr txBox="1"/>
          <p:nvPr/>
        </p:nvSpPr>
        <p:spPr>
          <a:xfrm>
            <a:off x="671331" y="2399010"/>
            <a:ext cx="1341795" cy="923330"/>
          </a:xfrm>
          <a:prstGeom prst="rect">
            <a:avLst/>
          </a:prstGeom>
          <a:noFill/>
        </p:spPr>
        <p:txBody>
          <a:bodyPr wrap="square" rtlCol="0">
            <a:spAutoFit/>
          </a:bodyPr>
          <a:lstStyle/>
          <a:p>
            <a:r>
              <a:rPr lang="en-US" sz="1800" dirty="0">
                <a:solidFill>
                  <a:srgbClr val="002060"/>
                </a:solidFill>
                <a:latin typeface="Segoe UI Light" panose="020B0502040204020203" pitchFamily="34" charset="0"/>
                <a:cs typeface="Segoe UI Light" panose="020B0502040204020203" pitchFamily="34" charset="0"/>
              </a:rPr>
              <a:t>“Predictive </a:t>
            </a:r>
          </a:p>
          <a:p>
            <a:r>
              <a:rPr lang="en-US" sz="1800" dirty="0">
                <a:solidFill>
                  <a:srgbClr val="002060"/>
                </a:solidFill>
                <a:latin typeface="Segoe UI Light" panose="020B0502040204020203" pitchFamily="34" charset="0"/>
                <a:cs typeface="Segoe UI Light" panose="020B0502040204020203" pitchFamily="34" charset="0"/>
              </a:rPr>
              <a:t>Coding Hypothesis”</a:t>
            </a:r>
          </a:p>
        </p:txBody>
      </p:sp>
      <p:pic>
        <p:nvPicPr>
          <p:cNvPr id="5" name="Picture 4">
            <a:extLst>
              <a:ext uri="{FF2B5EF4-FFF2-40B4-BE49-F238E27FC236}">
                <a16:creationId xmlns:a16="http://schemas.microsoft.com/office/drawing/2014/main" id="{8D9389EB-26B0-8C9A-ACE2-6A10D7471B68}"/>
              </a:ext>
            </a:extLst>
          </p:cNvPr>
          <p:cNvPicPr>
            <a:picLocks noChangeAspect="1"/>
          </p:cNvPicPr>
          <p:nvPr/>
        </p:nvPicPr>
        <p:blipFill>
          <a:blip r:embed="rId4"/>
          <a:stretch>
            <a:fillRect/>
          </a:stretch>
        </p:blipFill>
        <p:spPr>
          <a:xfrm>
            <a:off x="5524856" y="1374440"/>
            <a:ext cx="2911092" cy="3482642"/>
          </a:xfrm>
          <a:prstGeom prst="rect">
            <a:avLst/>
          </a:prstGeom>
        </p:spPr>
      </p:pic>
      <p:sp>
        <p:nvSpPr>
          <p:cNvPr id="3" name="TextBox 2">
            <a:extLst>
              <a:ext uri="{FF2B5EF4-FFF2-40B4-BE49-F238E27FC236}">
                <a16:creationId xmlns:a16="http://schemas.microsoft.com/office/drawing/2014/main" id="{2E692196-944A-D22F-E183-CDEAA749B010}"/>
              </a:ext>
            </a:extLst>
          </p:cNvPr>
          <p:cNvSpPr txBox="1"/>
          <p:nvPr/>
        </p:nvSpPr>
        <p:spPr>
          <a:xfrm>
            <a:off x="4018344" y="2400936"/>
            <a:ext cx="1341795" cy="923330"/>
          </a:xfrm>
          <a:prstGeom prst="rect">
            <a:avLst/>
          </a:prstGeom>
          <a:noFill/>
        </p:spPr>
        <p:txBody>
          <a:bodyPr wrap="square" rtlCol="0">
            <a:spAutoFit/>
          </a:bodyPr>
          <a:lstStyle/>
          <a:p>
            <a:r>
              <a:rPr lang="en-US" sz="1800" dirty="0">
                <a:solidFill>
                  <a:srgbClr val="002060"/>
                </a:solidFill>
                <a:latin typeface="Segoe UI Light" panose="020B0502040204020203" pitchFamily="34" charset="0"/>
                <a:cs typeface="Segoe UI Light" panose="020B0502040204020203" pitchFamily="34" charset="0"/>
              </a:rPr>
              <a:t>“Useful </a:t>
            </a:r>
          </a:p>
          <a:p>
            <a:r>
              <a:rPr lang="en-US" sz="1800" dirty="0">
                <a:solidFill>
                  <a:srgbClr val="002060"/>
                </a:solidFill>
                <a:latin typeface="Segoe UI Light" panose="020B0502040204020203" pitchFamily="34" charset="0"/>
                <a:cs typeface="Segoe UI Light" panose="020B0502040204020203" pitchFamily="34" charset="0"/>
              </a:rPr>
              <a:t>Embedding Hypothesis”</a:t>
            </a:r>
          </a:p>
        </p:txBody>
      </p:sp>
      <p:sp>
        <p:nvSpPr>
          <p:cNvPr id="4" name="Slide Number Placeholder 3">
            <a:extLst>
              <a:ext uri="{FF2B5EF4-FFF2-40B4-BE49-F238E27FC236}">
                <a16:creationId xmlns:a16="http://schemas.microsoft.com/office/drawing/2014/main" id="{B9DAA302-139A-EC03-3DB8-36AD0F7437D6}"/>
              </a:ext>
            </a:extLst>
          </p:cNvPr>
          <p:cNvSpPr>
            <a:spLocks noGrp="1"/>
          </p:cNvSpPr>
          <p:nvPr>
            <p:ph type="sldNum" idx="12"/>
          </p:nvPr>
        </p:nvSpPr>
        <p:spPr/>
        <p:txBody>
          <a:bodyPr/>
          <a:lstStyle/>
          <a:p>
            <a:pPr marL="0" lvl="0" indent="0" algn="r" rtl="0">
              <a:spcBef>
                <a:spcPts val="0"/>
              </a:spcBef>
              <a:spcAft>
                <a:spcPts val="0"/>
              </a:spcAft>
              <a:buNone/>
            </a:pPr>
            <a:r>
              <a:rPr lang="en" dirty="0"/>
              <a:t>7/27</a:t>
            </a:r>
          </a:p>
        </p:txBody>
      </p:sp>
    </p:spTree>
    <p:extLst>
      <p:ext uri="{BB962C8B-B14F-4D97-AF65-F5344CB8AC3E}">
        <p14:creationId xmlns:p14="http://schemas.microsoft.com/office/powerpoint/2010/main" val="35131533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a:solidFill>
                  <a:srgbClr val="002060"/>
                </a:solidFill>
                <a:latin typeface="Segoe UI Light" panose="020B0502040204020203" pitchFamily="34" charset="0"/>
                <a:cs typeface="Segoe UI Light" panose="020B0502040204020203" pitchFamily="34" charset="0"/>
              </a:rPr>
              <a:t>Predictive Coding or Feature Discovery?</a:t>
            </a:r>
            <a:endParaRPr dirty="0">
              <a:solidFill>
                <a:srgbClr val="002060"/>
              </a:solidFill>
              <a:latin typeface="Segoe UI Light" panose="020B0502040204020203" pitchFamily="34" charset="0"/>
              <a:cs typeface="Segoe UI Light" panose="020B0502040204020203" pitchFamily="34" charset="0"/>
            </a:endParaRPr>
          </a:p>
        </p:txBody>
      </p:sp>
      <p:sp>
        <p:nvSpPr>
          <p:cNvPr id="85" name="Google Shape;85;p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285750" indent="-285750">
              <a:spcAft>
                <a:spcPts val="1200"/>
              </a:spcAft>
            </a:pPr>
            <a:r>
              <a:rPr lang="en-US" dirty="0">
                <a:solidFill>
                  <a:srgbClr val="002060"/>
                </a:solidFill>
                <a:latin typeface="Segoe UI Light" panose="020B0502040204020203" pitchFamily="34" charset="0"/>
                <a:cs typeface="Segoe UI Light" panose="020B0502040204020203" pitchFamily="34" charset="0"/>
              </a:rPr>
              <a:t>Two worlds:</a:t>
            </a:r>
          </a:p>
          <a:p>
            <a:pPr marL="285750" indent="-285750">
              <a:spcAft>
                <a:spcPts val="1200"/>
              </a:spcAft>
            </a:pPr>
            <a:endParaRPr lang="en-US" dirty="0">
              <a:latin typeface="Segoe UI Light" panose="020B0502040204020203" pitchFamily="34" charset="0"/>
              <a:cs typeface="Segoe UI Light" panose="020B0502040204020203" pitchFamily="34" charset="0"/>
            </a:endParaRPr>
          </a:p>
          <a:p>
            <a:pPr marL="285750" indent="-285750">
              <a:spcAft>
                <a:spcPts val="1200"/>
              </a:spcAft>
            </a:pPr>
            <a:endParaRPr lang="en-US" dirty="0">
              <a:latin typeface="Segoe UI Light" panose="020B0502040204020203" pitchFamily="34" charset="0"/>
              <a:cs typeface="Segoe UI Light" panose="020B0502040204020203" pitchFamily="34" charset="0"/>
            </a:endParaRPr>
          </a:p>
          <a:p>
            <a:pPr marL="285750" indent="-285750">
              <a:spcAft>
                <a:spcPts val="1200"/>
              </a:spcAft>
            </a:pPr>
            <a:endParaRPr lang="en-US" dirty="0">
              <a:latin typeface="Segoe UI Light" panose="020B0502040204020203" pitchFamily="34" charset="0"/>
              <a:cs typeface="Segoe UI Light" panose="020B0502040204020203" pitchFamily="34" charset="0"/>
            </a:endParaRPr>
          </a:p>
          <a:p>
            <a:pPr marL="285750" indent="-285750">
              <a:spcAft>
                <a:spcPts val="1200"/>
              </a:spcAft>
            </a:pPr>
            <a:endParaRPr lang="en-US" dirty="0">
              <a:latin typeface="Segoe UI Light" panose="020B0502040204020203" pitchFamily="34" charset="0"/>
              <a:cs typeface="Segoe UI Light" panose="020B0502040204020203" pitchFamily="34" charset="0"/>
            </a:endParaRPr>
          </a:p>
          <a:p>
            <a:pPr marL="285750" indent="-285750">
              <a:spcAft>
                <a:spcPts val="1200"/>
              </a:spcAft>
            </a:pPr>
            <a:endParaRPr lang="en-US" dirty="0">
              <a:latin typeface="Segoe UI Light" panose="020B0502040204020203" pitchFamily="34" charset="0"/>
              <a:cs typeface="Segoe UI Light" panose="020B0502040204020203" pitchFamily="34" charset="0"/>
            </a:endParaRPr>
          </a:p>
          <a:p>
            <a:pPr marL="0" indent="0">
              <a:spcAft>
                <a:spcPts val="1200"/>
              </a:spcAft>
              <a:buNone/>
            </a:pPr>
            <a:endParaRPr lang="en-US" dirty="0">
              <a:latin typeface="Segoe UI Light" panose="020B0502040204020203" pitchFamily="34" charset="0"/>
              <a:cs typeface="Segoe UI Light" panose="020B0502040204020203" pitchFamily="34" charset="0"/>
            </a:endParaRPr>
          </a:p>
        </p:txBody>
      </p:sp>
      <p:pic>
        <p:nvPicPr>
          <p:cNvPr id="11" name="Picture 10">
            <a:extLst>
              <a:ext uri="{FF2B5EF4-FFF2-40B4-BE49-F238E27FC236}">
                <a16:creationId xmlns:a16="http://schemas.microsoft.com/office/drawing/2014/main" id="{C8B8AB6F-8F0C-CEFF-9DC2-7B793E0935F3}"/>
              </a:ext>
            </a:extLst>
          </p:cNvPr>
          <p:cNvPicPr>
            <a:picLocks noChangeAspect="1"/>
          </p:cNvPicPr>
          <p:nvPr/>
        </p:nvPicPr>
        <p:blipFill>
          <a:blip r:embed="rId3"/>
          <a:stretch>
            <a:fillRect/>
          </a:stretch>
        </p:blipFill>
        <p:spPr>
          <a:xfrm>
            <a:off x="2163598" y="1374440"/>
            <a:ext cx="1089754" cy="3482642"/>
          </a:xfrm>
          <a:prstGeom prst="rect">
            <a:avLst/>
          </a:prstGeom>
        </p:spPr>
      </p:pic>
      <p:sp>
        <p:nvSpPr>
          <p:cNvPr id="2" name="TextBox 1">
            <a:extLst>
              <a:ext uri="{FF2B5EF4-FFF2-40B4-BE49-F238E27FC236}">
                <a16:creationId xmlns:a16="http://schemas.microsoft.com/office/drawing/2014/main" id="{D4D6722B-9BD2-27C6-E4B1-0E91156E7B5F}"/>
              </a:ext>
            </a:extLst>
          </p:cNvPr>
          <p:cNvSpPr txBox="1"/>
          <p:nvPr/>
        </p:nvSpPr>
        <p:spPr>
          <a:xfrm>
            <a:off x="671331" y="2399010"/>
            <a:ext cx="1341795" cy="923330"/>
          </a:xfrm>
          <a:prstGeom prst="rect">
            <a:avLst/>
          </a:prstGeom>
          <a:noFill/>
        </p:spPr>
        <p:txBody>
          <a:bodyPr wrap="square" rtlCol="0">
            <a:spAutoFit/>
          </a:bodyPr>
          <a:lstStyle/>
          <a:p>
            <a:r>
              <a:rPr lang="en-US" sz="1800" dirty="0">
                <a:solidFill>
                  <a:srgbClr val="002060"/>
                </a:solidFill>
                <a:latin typeface="Segoe UI Light" panose="020B0502040204020203" pitchFamily="34" charset="0"/>
                <a:cs typeface="Segoe UI Light" panose="020B0502040204020203" pitchFamily="34" charset="0"/>
              </a:rPr>
              <a:t>“Predictive </a:t>
            </a:r>
          </a:p>
          <a:p>
            <a:r>
              <a:rPr lang="en-US" sz="1800" dirty="0">
                <a:solidFill>
                  <a:srgbClr val="002060"/>
                </a:solidFill>
                <a:latin typeface="Segoe UI Light" panose="020B0502040204020203" pitchFamily="34" charset="0"/>
                <a:cs typeface="Segoe UI Light" panose="020B0502040204020203" pitchFamily="34" charset="0"/>
              </a:rPr>
              <a:t>Coding Hypothesis”</a:t>
            </a:r>
          </a:p>
        </p:txBody>
      </p:sp>
      <p:sp>
        <p:nvSpPr>
          <p:cNvPr id="3" name="TextBox 2">
            <a:extLst>
              <a:ext uri="{FF2B5EF4-FFF2-40B4-BE49-F238E27FC236}">
                <a16:creationId xmlns:a16="http://schemas.microsoft.com/office/drawing/2014/main" id="{2E692196-944A-D22F-E183-CDEAA749B010}"/>
              </a:ext>
            </a:extLst>
          </p:cNvPr>
          <p:cNvSpPr txBox="1"/>
          <p:nvPr/>
        </p:nvSpPr>
        <p:spPr>
          <a:xfrm>
            <a:off x="4018344" y="2400936"/>
            <a:ext cx="1341795" cy="923330"/>
          </a:xfrm>
          <a:prstGeom prst="rect">
            <a:avLst/>
          </a:prstGeom>
          <a:noFill/>
        </p:spPr>
        <p:txBody>
          <a:bodyPr wrap="square" rtlCol="0">
            <a:spAutoFit/>
          </a:bodyPr>
          <a:lstStyle/>
          <a:p>
            <a:r>
              <a:rPr lang="en-US" sz="1800" dirty="0">
                <a:solidFill>
                  <a:srgbClr val="002060"/>
                </a:solidFill>
                <a:latin typeface="Segoe UI Light" panose="020B0502040204020203" pitchFamily="34" charset="0"/>
                <a:cs typeface="Segoe UI Light" panose="020B0502040204020203" pitchFamily="34" charset="0"/>
              </a:rPr>
              <a:t>“Useful </a:t>
            </a:r>
          </a:p>
          <a:p>
            <a:r>
              <a:rPr lang="en-US" sz="1800" dirty="0">
                <a:solidFill>
                  <a:srgbClr val="002060"/>
                </a:solidFill>
                <a:latin typeface="Segoe UI Light" panose="020B0502040204020203" pitchFamily="34" charset="0"/>
                <a:cs typeface="Segoe UI Light" panose="020B0502040204020203" pitchFamily="34" charset="0"/>
              </a:rPr>
              <a:t>Embedding Hypothesis”</a:t>
            </a:r>
          </a:p>
        </p:txBody>
      </p:sp>
      <p:pic>
        <p:nvPicPr>
          <p:cNvPr id="8" name="Picture 7">
            <a:extLst>
              <a:ext uri="{FF2B5EF4-FFF2-40B4-BE49-F238E27FC236}">
                <a16:creationId xmlns:a16="http://schemas.microsoft.com/office/drawing/2014/main" id="{ACB3D86D-974C-53FB-35AA-592A4D878089}"/>
              </a:ext>
            </a:extLst>
          </p:cNvPr>
          <p:cNvPicPr>
            <a:picLocks noChangeAspect="1"/>
          </p:cNvPicPr>
          <p:nvPr/>
        </p:nvPicPr>
        <p:blipFill>
          <a:blip r:embed="rId4"/>
          <a:stretch>
            <a:fillRect/>
          </a:stretch>
        </p:blipFill>
        <p:spPr>
          <a:xfrm>
            <a:off x="5524136" y="1374440"/>
            <a:ext cx="2933954" cy="3482642"/>
          </a:xfrm>
          <a:prstGeom prst="rect">
            <a:avLst/>
          </a:prstGeom>
        </p:spPr>
      </p:pic>
      <p:sp>
        <p:nvSpPr>
          <p:cNvPr id="4" name="Slide Number Placeholder 3">
            <a:extLst>
              <a:ext uri="{FF2B5EF4-FFF2-40B4-BE49-F238E27FC236}">
                <a16:creationId xmlns:a16="http://schemas.microsoft.com/office/drawing/2014/main" id="{4BCD9F8E-B705-2351-CD09-AF571ED30EDE}"/>
              </a:ext>
            </a:extLst>
          </p:cNvPr>
          <p:cNvSpPr>
            <a:spLocks noGrp="1"/>
          </p:cNvSpPr>
          <p:nvPr>
            <p:ph type="sldNum" idx="12"/>
          </p:nvPr>
        </p:nvSpPr>
        <p:spPr/>
        <p:txBody>
          <a:bodyPr/>
          <a:lstStyle/>
          <a:p>
            <a:pPr marL="0" lvl="0" indent="0" algn="r" rtl="0">
              <a:spcBef>
                <a:spcPts val="0"/>
              </a:spcBef>
              <a:spcAft>
                <a:spcPts val="0"/>
              </a:spcAft>
              <a:buNone/>
            </a:pPr>
            <a:r>
              <a:rPr lang="en" dirty="0"/>
              <a:t>7/27</a:t>
            </a:r>
          </a:p>
        </p:txBody>
      </p:sp>
    </p:spTree>
    <p:extLst>
      <p:ext uri="{BB962C8B-B14F-4D97-AF65-F5344CB8AC3E}">
        <p14:creationId xmlns:p14="http://schemas.microsoft.com/office/powerpoint/2010/main" val="199007825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250030-7440-D95A-92F7-93BA7AE5C1D7}"/>
              </a:ext>
            </a:extLst>
          </p:cNvPr>
          <p:cNvSpPr>
            <a:spLocks noGrp="1"/>
          </p:cNvSpPr>
          <p:nvPr>
            <p:ph type="title"/>
          </p:nvPr>
        </p:nvSpPr>
        <p:spPr/>
        <p:txBody>
          <a:bodyPr>
            <a:normAutofit fontScale="90000"/>
          </a:bodyPr>
          <a:lstStyle/>
          <a:p>
            <a:r>
              <a:rPr lang="en-US" dirty="0">
                <a:solidFill>
                  <a:srgbClr val="002060"/>
                </a:solidFill>
                <a:latin typeface="Segoe UI Light" panose="020B0502040204020203" pitchFamily="34" charset="0"/>
                <a:cs typeface="Segoe UI Light" panose="020B0502040204020203" pitchFamily="34" charset="0"/>
              </a:rPr>
              <a:t>Generality as a Predictor of Encoding Model Performance </a:t>
            </a:r>
            <a:endParaRPr lang="en-US" dirty="0"/>
          </a:p>
        </p:txBody>
      </p:sp>
      <p:sp>
        <p:nvSpPr>
          <p:cNvPr id="3" name="Text Placeholder 2">
            <a:extLst>
              <a:ext uri="{FF2B5EF4-FFF2-40B4-BE49-F238E27FC236}">
                <a16:creationId xmlns:a16="http://schemas.microsoft.com/office/drawing/2014/main" id="{324A6F01-60CB-5F34-5AA7-735E34AB25AC}"/>
              </a:ext>
            </a:extLst>
          </p:cNvPr>
          <p:cNvSpPr>
            <a:spLocks noGrp="1"/>
          </p:cNvSpPr>
          <p:nvPr>
            <p:ph type="body" idx="1"/>
          </p:nvPr>
        </p:nvSpPr>
        <p:spPr/>
        <p:txBody>
          <a:bodyPr/>
          <a:lstStyle/>
          <a:p>
            <a:r>
              <a:rPr lang="en-US" altLang="en-US" dirty="0">
                <a:solidFill>
                  <a:srgbClr val="002060"/>
                </a:solidFill>
                <a:latin typeface="Segoe UI Light" panose="020B0502040204020203" pitchFamily="34" charset="0"/>
                <a:cs typeface="Segoe UI Light" panose="020B0502040204020203" pitchFamily="34" charset="0"/>
              </a:rPr>
              <a:t>Generality</a:t>
            </a:r>
          </a:p>
          <a:p>
            <a:pPr lvl="1"/>
            <a:r>
              <a:rPr lang="en-US" altLang="en-US" dirty="0">
                <a:solidFill>
                  <a:srgbClr val="002060"/>
                </a:solidFill>
                <a:latin typeface="Segoe UI Light" panose="020B0502040204020203" pitchFamily="34" charset="0"/>
                <a:cs typeface="Segoe UI Light" panose="020B0502040204020203" pitchFamily="34" charset="0"/>
              </a:rPr>
              <a:t>An embedding is more </a:t>
            </a:r>
            <a:r>
              <a:rPr lang="en-US" altLang="en-US" i="1" dirty="0">
                <a:solidFill>
                  <a:srgbClr val="002060"/>
                </a:solidFill>
                <a:latin typeface="Segoe UI Light" panose="020B0502040204020203" pitchFamily="34" charset="0"/>
                <a:cs typeface="Segoe UI Light" panose="020B0502040204020203" pitchFamily="34" charset="0"/>
              </a:rPr>
              <a:t>general</a:t>
            </a:r>
            <a:r>
              <a:rPr lang="en-US" altLang="en-US" dirty="0">
                <a:solidFill>
                  <a:srgbClr val="002060"/>
                </a:solidFill>
                <a:latin typeface="Segoe UI Light" panose="020B0502040204020203" pitchFamily="34" charset="0"/>
                <a:cs typeface="Segoe UI Light" panose="020B0502040204020203" pitchFamily="34" charset="0"/>
              </a:rPr>
              <a:t> if it transfers well to many other language representations. </a:t>
            </a:r>
          </a:p>
          <a:p>
            <a:pPr lvl="1"/>
            <a:endParaRPr lang="en-US" dirty="0">
              <a:solidFill>
                <a:srgbClr val="002060"/>
              </a:solidFill>
            </a:endParaRPr>
          </a:p>
        </p:txBody>
      </p:sp>
      <p:sp>
        <p:nvSpPr>
          <p:cNvPr id="4" name="Slide Number Placeholder 3">
            <a:extLst>
              <a:ext uri="{FF2B5EF4-FFF2-40B4-BE49-F238E27FC236}">
                <a16:creationId xmlns:a16="http://schemas.microsoft.com/office/drawing/2014/main" id="{8E2CD1CC-1E45-96C2-13A4-FC33CED7C820}"/>
              </a:ext>
            </a:extLst>
          </p:cNvPr>
          <p:cNvSpPr>
            <a:spLocks noGrp="1"/>
          </p:cNvSpPr>
          <p:nvPr>
            <p:ph type="sldNum" idx="12"/>
          </p:nvPr>
        </p:nvSpPr>
        <p:spPr/>
        <p:txBody>
          <a:bodyPr/>
          <a:lstStyle/>
          <a:p>
            <a:pPr marL="0" lvl="0" indent="0" algn="r" rtl="0">
              <a:spcBef>
                <a:spcPts val="0"/>
              </a:spcBef>
              <a:spcAft>
                <a:spcPts val="0"/>
              </a:spcAft>
              <a:buNone/>
            </a:pPr>
            <a:r>
              <a:rPr lang="en" dirty="0"/>
              <a:t>8/27</a:t>
            </a:r>
          </a:p>
        </p:txBody>
      </p:sp>
    </p:spTree>
    <p:extLst>
      <p:ext uri="{BB962C8B-B14F-4D97-AF65-F5344CB8AC3E}">
        <p14:creationId xmlns:p14="http://schemas.microsoft.com/office/powerpoint/2010/main" val="49822134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250030-7440-D95A-92F7-93BA7AE5C1D7}"/>
              </a:ext>
            </a:extLst>
          </p:cNvPr>
          <p:cNvSpPr>
            <a:spLocks noGrp="1"/>
          </p:cNvSpPr>
          <p:nvPr>
            <p:ph type="title"/>
          </p:nvPr>
        </p:nvSpPr>
        <p:spPr/>
        <p:txBody>
          <a:bodyPr>
            <a:normAutofit fontScale="90000"/>
          </a:bodyPr>
          <a:lstStyle/>
          <a:p>
            <a:r>
              <a:rPr lang="en-US" dirty="0">
                <a:solidFill>
                  <a:srgbClr val="002060"/>
                </a:solidFill>
                <a:latin typeface="Segoe UI Light" panose="020B0502040204020203" pitchFamily="34" charset="0"/>
                <a:cs typeface="Segoe UI Light" panose="020B0502040204020203" pitchFamily="34" charset="0"/>
              </a:rPr>
              <a:t>Generality as a Predictor of Encoding Model Performance </a:t>
            </a:r>
            <a:endParaRPr lang="en-US" dirty="0"/>
          </a:p>
        </p:txBody>
      </p:sp>
      <p:sp>
        <p:nvSpPr>
          <p:cNvPr id="3" name="Text Placeholder 2">
            <a:extLst>
              <a:ext uri="{FF2B5EF4-FFF2-40B4-BE49-F238E27FC236}">
                <a16:creationId xmlns:a16="http://schemas.microsoft.com/office/drawing/2014/main" id="{324A6F01-60CB-5F34-5AA7-735E34AB25AC}"/>
              </a:ext>
            </a:extLst>
          </p:cNvPr>
          <p:cNvSpPr>
            <a:spLocks noGrp="1"/>
          </p:cNvSpPr>
          <p:nvPr>
            <p:ph type="body" idx="1"/>
          </p:nvPr>
        </p:nvSpPr>
        <p:spPr/>
        <p:txBody>
          <a:bodyPr/>
          <a:lstStyle/>
          <a:p>
            <a:r>
              <a:rPr lang="en-US" altLang="en-US" dirty="0">
                <a:solidFill>
                  <a:srgbClr val="002060"/>
                </a:solidFill>
                <a:latin typeface="Segoe UI Light" panose="020B0502040204020203" pitchFamily="34" charset="0"/>
                <a:cs typeface="Segoe UI Light" panose="020B0502040204020203" pitchFamily="34" charset="0"/>
              </a:rPr>
              <a:t>Generality</a:t>
            </a:r>
          </a:p>
          <a:p>
            <a:pPr lvl="1"/>
            <a:r>
              <a:rPr lang="en-US" altLang="en-US" dirty="0">
                <a:solidFill>
                  <a:srgbClr val="002060"/>
                </a:solidFill>
                <a:latin typeface="Segoe UI Light" panose="020B0502040204020203" pitchFamily="34" charset="0"/>
                <a:cs typeface="Segoe UI Light" panose="020B0502040204020203" pitchFamily="34" charset="0"/>
              </a:rPr>
              <a:t>An embedding is more </a:t>
            </a:r>
            <a:r>
              <a:rPr lang="en-US" altLang="en-US" i="1" dirty="0">
                <a:solidFill>
                  <a:srgbClr val="002060"/>
                </a:solidFill>
                <a:latin typeface="Segoe UI Light" panose="020B0502040204020203" pitchFamily="34" charset="0"/>
                <a:cs typeface="Segoe UI Light" panose="020B0502040204020203" pitchFamily="34" charset="0"/>
              </a:rPr>
              <a:t>general</a:t>
            </a:r>
            <a:r>
              <a:rPr lang="en-US" altLang="en-US" dirty="0">
                <a:solidFill>
                  <a:srgbClr val="002060"/>
                </a:solidFill>
                <a:latin typeface="Segoe UI Light" panose="020B0502040204020203" pitchFamily="34" charset="0"/>
                <a:cs typeface="Segoe UI Light" panose="020B0502040204020203" pitchFamily="34" charset="0"/>
              </a:rPr>
              <a:t> if it transfers well to many other language representations.</a:t>
            </a:r>
          </a:p>
          <a:p>
            <a:pPr lvl="1"/>
            <a:r>
              <a:rPr lang="en-US" altLang="en-US" dirty="0">
                <a:solidFill>
                  <a:srgbClr val="002060"/>
                </a:solidFill>
                <a:latin typeface="Segoe UI Light" panose="020B0502040204020203" pitchFamily="34" charset="0"/>
                <a:cs typeface="Segoe UI Light" panose="020B0502040204020203" pitchFamily="34" charset="0"/>
              </a:rPr>
              <a:t>Works comparably to perplexity as a predictor of encoding model performance </a:t>
            </a:r>
          </a:p>
          <a:p>
            <a:pPr lvl="1"/>
            <a:endParaRPr lang="en-US" dirty="0">
              <a:solidFill>
                <a:srgbClr val="002060"/>
              </a:solidFill>
            </a:endParaRPr>
          </a:p>
        </p:txBody>
      </p:sp>
      <p:pic>
        <p:nvPicPr>
          <p:cNvPr id="7" name="Picture 6">
            <a:extLst>
              <a:ext uri="{FF2B5EF4-FFF2-40B4-BE49-F238E27FC236}">
                <a16:creationId xmlns:a16="http://schemas.microsoft.com/office/drawing/2014/main" id="{08E03B90-8C17-19FC-DE3D-5201BDD3225E}"/>
              </a:ext>
            </a:extLst>
          </p:cNvPr>
          <p:cNvPicPr>
            <a:picLocks noChangeAspect="1"/>
          </p:cNvPicPr>
          <p:nvPr/>
        </p:nvPicPr>
        <p:blipFill>
          <a:blip r:embed="rId3"/>
          <a:stretch>
            <a:fillRect/>
          </a:stretch>
        </p:blipFill>
        <p:spPr>
          <a:xfrm>
            <a:off x="4572000" y="3280674"/>
            <a:ext cx="4097438" cy="732654"/>
          </a:xfrm>
          <a:prstGeom prst="rect">
            <a:avLst/>
          </a:prstGeom>
        </p:spPr>
      </p:pic>
      <p:pic>
        <p:nvPicPr>
          <p:cNvPr id="8" name="Picture 7">
            <a:extLst>
              <a:ext uri="{FF2B5EF4-FFF2-40B4-BE49-F238E27FC236}">
                <a16:creationId xmlns:a16="http://schemas.microsoft.com/office/drawing/2014/main" id="{758C106C-83C3-5BAF-2204-7D8533455FBA}"/>
              </a:ext>
            </a:extLst>
          </p:cNvPr>
          <p:cNvPicPr>
            <a:picLocks noChangeAspect="1"/>
          </p:cNvPicPr>
          <p:nvPr/>
        </p:nvPicPr>
        <p:blipFill>
          <a:blip r:embed="rId4"/>
          <a:stretch>
            <a:fillRect/>
          </a:stretch>
        </p:blipFill>
        <p:spPr>
          <a:xfrm>
            <a:off x="3032568" y="2267946"/>
            <a:ext cx="221327" cy="1280541"/>
          </a:xfrm>
          <a:prstGeom prst="rect">
            <a:avLst/>
          </a:prstGeom>
        </p:spPr>
      </p:pic>
      <p:pic>
        <p:nvPicPr>
          <p:cNvPr id="6" name="Picture 5">
            <a:extLst>
              <a:ext uri="{FF2B5EF4-FFF2-40B4-BE49-F238E27FC236}">
                <a16:creationId xmlns:a16="http://schemas.microsoft.com/office/drawing/2014/main" id="{93A0C4F0-2F55-14A7-2A50-49CEC3F00A31}"/>
              </a:ext>
            </a:extLst>
          </p:cNvPr>
          <p:cNvPicPr>
            <a:picLocks noChangeAspect="1"/>
          </p:cNvPicPr>
          <p:nvPr/>
        </p:nvPicPr>
        <p:blipFill>
          <a:blip r:embed="rId5"/>
          <a:stretch>
            <a:fillRect/>
          </a:stretch>
        </p:blipFill>
        <p:spPr>
          <a:xfrm>
            <a:off x="1336314" y="2251756"/>
            <a:ext cx="3007086" cy="2886803"/>
          </a:xfrm>
          <a:prstGeom prst="rect">
            <a:avLst/>
          </a:prstGeom>
        </p:spPr>
      </p:pic>
      <p:pic>
        <p:nvPicPr>
          <p:cNvPr id="4" name="Picture 3">
            <a:extLst>
              <a:ext uri="{FF2B5EF4-FFF2-40B4-BE49-F238E27FC236}">
                <a16:creationId xmlns:a16="http://schemas.microsoft.com/office/drawing/2014/main" id="{B2AEAF2C-FCF3-3AD9-8FFE-3A788BE0B938}"/>
              </a:ext>
            </a:extLst>
          </p:cNvPr>
          <p:cNvPicPr>
            <a:picLocks noChangeAspect="1"/>
          </p:cNvPicPr>
          <p:nvPr/>
        </p:nvPicPr>
        <p:blipFill>
          <a:blip r:embed="rId4"/>
          <a:stretch>
            <a:fillRect/>
          </a:stretch>
        </p:blipFill>
        <p:spPr>
          <a:xfrm>
            <a:off x="1114986" y="2908216"/>
            <a:ext cx="221328" cy="1280541"/>
          </a:xfrm>
          <a:prstGeom prst="rect">
            <a:avLst/>
          </a:prstGeom>
        </p:spPr>
      </p:pic>
      <p:sp>
        <p:nvSpPr>
          <p:cNvPr id="5" name="Slide Number Placeholder 4">
            <a:extLst>
              <a:ext uri="{FF2B5EF4-FFF2-40B4-BE49-F238E27FC236}">
                <a16:creationId xmlns:a16="http://schemas.microsoft.com/office/drawing/2014/main" id="{29C50D76-A1FE-3A68-147D-D981374F2BEA}"/>
              </a:ext>
            </a:extLst>
          </p:cNvPr>
          <p:cNvSpPr>
            <a:spLocks noGrp="1"/>
          </p:cNvSpPr>
          <p:nvPr>
            <p:ph type="sldNum" idx="12"/>
          </p:nvPr>
        </p:nvSpPr>
        <p:spPr/>
        <p:txBody>
          <a:bodyPr/>
          <a:lstStyle/>
          <a:p>
            <a:pPr marL="0" lvl="0" indent="0" algn="r" rtl="0">
              <a:spcBef>
                <a:spcPts val="0"/>
              </a:spcBef>
              <a:spcAft>
                <a:spcPts val="0"/>
              </a:spcAft>
              <a:buNone/>
            </a:pPr>
            <a:r>
              <a:rPr lang="en" dirty="0"/>
              <a:t>8/27</a:t>
            </a:r>
          </a:p>
        </p:txBody>
      </p:sp>
    </p:spTree>
    <p:extLst>
      <p:ext uri="{BB962C8B-B14F-4D97-AF65-F5344CB8AC3E}">
        <p14:creationId xmlns:p14="http://schemas.microsoft.com/office/powerpoint/2010/main" val="90912265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FCF884-3B8B-EE00-4538-43219A30BE3D}"/>
              </a:ext>
            </a:extLst>
          </p:cNvPr>
          <p:cNvSpPr>
            <a:spLocks noGrp="1"/>
          </p:cNvSpPr>
          <p:nvPr>
            <p:ph type="title"/>
          </p:nvPr>
        </p:nvSpPr>
        <p:spPr/>
        <p:txBody>
          <a:bodyPr>
            <a:normAutofit fontScale="90000"/>
          </a:bodyPr>
          <a:lstStyle/>
          <a:p>
            <a:r>
              <a:rPr lang="en-US" dirty="0">
                <a:solidFill>
                  <a:srgbClr val="002060"/>
                </a:solidFill>
                <a:latin typeface="Segoe UI Light" panose="020B0502040204020203" pitchFamily="34" charset="0"/>
                <a:cs typeface="Segoe UI Light" panose="020B0502040204020203" pitchFamily="34" charset="0"/>
              </a:rPr>
              <a:t>Translation as a Predictor of Encoding Model Performance </a:t>
            </a:r>
            <a:endParaRPr lang="en-US" dirty="0"/>
          </a:p>
        </p:txBody>
      </p:sp>
      <p:sp>
        <p:nvSpPr>
          <p:cNvPr id="3" name="Text Placeholder 2">
            <a:extLst>
              <a:ext uri="{FF2B5EF4-FFF2-40B4-BE49-F238E27FC236}">
                <a16:creationId xmlns:a16="http://schemas.microsoft.com/office/drawing/2014/main" id="{0EB4CA1D-FEB9-4FEF-41A4-B971CCDE5060}"/>
              </a:ext>
            </a:extLst>
          </p:cNvPr>
          <p:cNvSpPr>
            <a:spLocks noGrp="1"/>
          </p:cNvSpPr>
          <p:nvPr>
            <p:ph type="body" idx="1"/>
          </p:nvPr>
        </p:nvSpPr>
        <p:spPr/>
        <p:txBody>
          <a:bodyPr/>
          <a:lstStyle/>
          <a:p>
            <a:r>
              <a:rPr lang="en-US" dirty="0">
                <a:solidFill>
                  <a:srgbClr val="002060"/>
                </a:solidFill>
                <a:latin typeface="Segoe UI Light" panose="020B0502040204020203" pitchFamily="34" charset="0"/>
                <a:cs typeface="Segoe UI Light" panose="020B0502040204020203" pitchFamily="34" charset="0"/>
              </a:rPr>
              <a:t>Eng-&gt;De Translation Performance</a:t>
            </a:r>
          </a:p>
          <a:p>
            <a:pPr lvl="1"/>
            <a:r>
              <a:rPr lang="en-US" dirty="0">
                <a:solidFill>
                  <a:srgbClr val="002060"/>
                </a:solidFill>
                <a:latin typeface="Segoe UI Light" panose="020B0502040204020203" pitchFamily="34" charset="0"/>
                <a:cs typeface="Segoe UI Light" panose="020B0502040204020203" pitchFamily="34" charset="0"/>
              </a:rPr>
              <a:t>A representation has a higher </a:t>
            </a:r>
            <a:r>
              <a:rPr lang="en-US" i="1" dirty="0">
                <a:solidFill>
                  <a:srgbClr val="002060"/>
                </a:solidFill>
                <a:latin typeface="Segoe UI Light" panose="020B0502040204020203" pitchFamily="34" charset="0"/>
                <a:cs typeface="Segoe UI Light" panose="020B0502040204020203" pitchFamily="34" charset="0"/>
              </a:rPr>
              <a:t>translation performance</a:t>
            </a:r>
            <a:r>
              <a:rPr lang="en-US" dirty="0">
                <a:solidFill>
                  <a:srgbClr val="002060"/>
                </a:solidFill>
                <a:latin typeface="Segoe UI Light" panose="020B0502040204020203" pitchFamily="34" charset="0"/>
                <a:cs typeface="Segoe UI Light" panose="020B0502040204020203" pitchFamily="34" charset="0"/>
              </a:rPr>
              <a:t> if it can transfer better to a representation from an English -&gt; German model.</a:t>
            </a:r>
          </a:p>
        </p:txBody>
      </p:sp>
      <p:sp>
        <p:nvSpPr>
          <p:cNvPr id="4" name="Slide Number Placeholder 3">
            <a:extLst>
              <a:ext uri="{FF2B5EF4-FFF2-40B4-BE49-F238E27FC236}">
                <a16:creationId xmlns:a16="http://schemas.microsoft.com/office/drawing/2014/main" id="{6492B394-1341-CA71-A68F-CC45C075285C}"/>
              </a:ext>
            </a:extLst>
          </p:cNvPr>
          <p:cNvSpPr>
            <a:spLocks noGrp="1"/>
          </p:cNvSpPr>
          <p:nvPr>
            <p:ph type="sldNum" idx="12"/>
          </p:nvPr>
        </p:nvSpPr>
        <p:spPr/>
        <p:txBody>
          <a:bodyPr/>
          <a:lstStyle/>
          <a:p>
            <a:pPr marL="0" lvl="0" indent="0" algn="r" rtl="0">
              <a:spcBef>
                <a:spcPts val="0"/>
              </a:spcBef>
              <a:spcAft>
                <a:spcPts val="0"/>
              </a:spcAft>
              <a:buNone/>
            </a:pPr>
            <a:r>
              <a:rPr lang="en" dirty="0"/>
              <a:t>9/27</a:t>
            </a:r>
          </a:p>
        </p:txBody>
      </p:sp>
    </p:spTree>
    <p:extLst>
      <p:ext uri="{BB962C8B-B14F-4D97-AF65-F5344CB8AC3E}">
        <p14:creationId xmlns:p14="http://schemas.microsoft.com/office/powerpoint/2010/main" val="67555252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FCF884-3B8B-EE00-4538-43219A30BE3D}"/>
              </a:ext>
            </a:extLst>
          </p:cNvPr>
          <p:cNvSpPr>
            <a:spLocks noGrp="1"/>
          </p:cNvSpPr>
          <p:nvPr>
            <p:ph type="title"/>
          </p:nvPr>
        </p:nvSpPr>
        <p:spPr/>
        <p:txBody>
          <a:bodyPr>
            <a:normAutofit fontScale="90000"/>
          </a:bodyPr>
          <a:lstStyle/>
          <a:p>
            <a:r>
              <a:rPr lang="en-US" dirty="0">
                <a:solidFill>
                  <a:srgbClr val="002060"/>
                </a:solidFill>
                <a:latin typeface="Segoe UI Light" panose="020B0502040204020203" pitchFamily="34" charset="0"/>
                <a:cs typeface="Segoe UI Light" panose="020B0502040204020203" pitchFamily="34" charset="0"/>
              </a:rPr>
              <a:t>Translation as a Predictor of Encoding Model Performance </a:t>
            </a:r>
            <a:endParaRPr lang="en-US" dirty="0"/>
          </a:p>
        </p:txBody>
      </p:sp>
      <p:sp>
        <p:nvSpPr>
          <p:cNvPr id="3" name="Text Placeholder 2">
            <a:extLst>
              <a:ext uri="{FF2B5EF4-FFF2-40B4-BE49-F238E27FC236}">
                <a16:creationId xmlns:a16="http://schemas.microsoft.com/office/drawing/2014/main" id="{0EB4CA1D-FEB9-4FEF-41A4-B971CCDE5060}"/>
              </a:ext>
            </a:extLst>
          </p:cNvPr>
          <p:cNvSpPr>
            <a:spLocks noGrp="1"/>
          </p:cNvSpPr>
          <p:nvPr>
            <p:ph type="body" idx="1"/>
          </p:nvPr>
        </p:nvSpPr>
        <p:spPr/>
        <p:txBody>
          <a:bodyPr/>
          <a:lstStyle/>
          <a:p>
            <a:r>
              <a:rPr lang="en-US" dirty="0">
                <a:solidFill>
                  <a:srgbClr val="002060"/>
                </a:solidFill>
                <a:latin typeface="Segoe UI Light" panose="020B0502040204020203" pitchFamily="34" charset="0"/>
                <a:cs typeface="Segoe UI Light" panose="020B0502040204020203" pitchFamily="34" charset="0"/>
              </a:rPr>
              <a:t>Eng-&gt;De Translation Performance</a:t>
            </a:r>
          </a:p>
          <a:p>
            <a:pPr lvl="1"/>
            <a:r>
              <a:rPr lang="en-US" dirty="0">
                <a:solidFill>
                  <a:srgbClr val="002060"/>
                </a:solidFill>
                <a:latin typeface="Segoe UI Light" panose="020B0502040204020203" pitchFamily="34" charset="0"/>
                <a:cs typeface="Segoe UI Light" panose="020B0502040204020203" pitchFamily="34" charset="0"/>
              </a:rPr>
              <a:t>A representation has a higher </a:t>
            </a:r>
            <a:r>
              <a:rPr lang="en-US" i="1" dirty="0">
                <a:solidFill>
                  <a:srgbClr val="002060"/>
                </a:solidFill>
                <a:latin typeface="Segoe UI Light" panose="020B0502040204020203" pitchFamily="34" charset="0"/>
                <a:cs typeface="Segoe UI Light" panose="020B0502040204020203" pitchFamily="34" charset="0"/>
              </a:rPr>
              <a:t>translation performance</a:t>
            </a:r>
            <a:r>
              <a:rPr lang="en-US" dirty="0">
                <a:solidFill>
                  <a:srgbClr val="002060"/>
                </a:solidFill>
                <a:latin typeface="Segoe UI Light" panose="020B0502040204020203" pitchFamily="34" charset="0"/>
                <a:cs typeface="Segoe UI Light" panose="020B0502040204020203" pitchFamily="34" charset="0"/>
              </a:rPr>
              <a:t> if it can transfer better to a representation from an English -&gt; German model.</a:t>
            </a:r>
          </a:p>
          <a:p>
            <a:endParaRPr lang="en-US" dirty="0">
              <a:solidFill>
                <a:srgbClr val="002060"/>
              </a:solidFill>
              <a:latin typeface="Segoe UI Light" panose="020B0502040204020203" pitchFamily="34" charset="0"/>
              <a:cs typeface="Segoe UI Light" panose="020B0502040204020203" pitchFamily="34" charset="0"/>
            </a:endParaRPr>
          </a:p>
          <a:p>
            <a:pPr lvl="1"/>
            <a:endParaRPr lang="en-US" dirty="0">
              <a:solidFill>
                <a:srgbClr val="002060"/>
              </a:solidFill>
              <a:latin typeface="Segoe UI Light" panose="020B0502040204020203" pitchFamily="34" charset="0"/>
              <a:cs typeface="Segoe UI Light" panose="020B0502040204020203" pitchFamily="34" charset="0"/>
            </a:endParaRPr>
          </a:p>
        </p:txBody>
      </p:sp>
      <p:pic>
        <p:nvPicPr>
          <p:cNvPr id="4" name="Picture 3">
            <a:extLst>
              <a:ext uri="{FF2B5EF4-FFF2-40B4-BE49-F238E27FC236}">
                <a16:creationId xmlns:a16="http://schemas.microsoft.com/office/drawing/2014/main" id="{FE9F448C-DB2C-7437-CE90-B011950CDC55}"/>
              </a:ext>
            </a:extLst>
          </p:cNvPr>
          <p:cNvPicPr>
            <a:picLocks noChangeAspect="1"/>
          </p:cNvPicPr>
          <p:nvPr/>
        </p:nvPicPr>
        <p:blipFill rotWithShape="1">
          <a:blip r:embed="rId3"/>
          <a:srcRect r="50902"/>
          <a:stretch/>
        </p:blipFill>
        <p:spPr>
          <a:xfrm>
            <a:off x="1921045" y="2026920"/>
            <a:ext cx="2905598" cy="2920889"/>
          </a:xfrm>
          <a:prstGeom prst="rect">
            <a:avLst/>
          </a:prstGeom>
        </p:spPr>
      </p:pic>
      <p:pic>
        <p:nvPicPr>
          <p:cNvPr id="5" name="Picture 4">
            <a:extLst>
              <a:ext uri="{FF2B5EF4-FFF2-40B4-BE49-F238E27FC236}">
                <a16:creationId xmlns:a16="http://schemas.microsoft.com/office/drawing/2014/main" id="{78A23845-938E-F517-D726-095EDA106FF9}"/>
              </a:ext>
            </a:extLst>
          </p:cNvPr>
          <p:cNvPicPr>
            <a:picLocks noChangeAspect="1"/>
          </p:cNvPicPr>
          <p:nvPr/>
        </p:nvPicPr>
        <p:blipFill>
          <a:blip r:embed="rId4"/>
          <a:stretch>
            <a:fillRect/>
          </a:stretch>
        </p:blipFill>
        <p:spPr>
          <a:xfrm>
            <a:off x="4780753" y="2860675"/>
            <a:ext cx="4097438" cy="732654"/>
          </a:xfrm>
          <a:prstGeom prst="rect">
            <a:avLst/>
          </a:prstGeom>
        </p:spPr>
      </p:pic>
      <p:sp>
        <p:nvSpPr>
          <p:cNvPr id="6" name="Rectangle 5">
            <a:extLst>
              <a:ext uri="{FF2B5EF4-FFF2-40B4-BE49-F238E27FC236}">
                <a16:creationId xmlns:a16="http://schemas.microsoft.com/office/drawing/2014/main" id="{51F749E9-4972-BCFA-5056-C1FEACFA38BC}"/>
              </a:ext>
            </a:extLst>
          </p:cNvPr>
          <p:cNvSpPr/>
          <p:nvPr/>
        </p:nvSpPr>
        <p:spPr>
          <a:xfrm>
            <a:off x="7361499" y="2603834"/>
            <a:ext cx="949124" cy="55940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9B42A738-DE75-37C7-351D-B2F45080AFA9}"/>
              </a:ext>
            </a:extLst>
          </p:cNvPr>
          <p:cNvPicPr>
            <a:picLocks noChangeAspect="1"/>
          </p:cNvPicPr>
          <p:nvPr/>
        </p:nvPicPr>
        <p:blipFill>
          <a:blip r:embed="rId5"/>
          <a:stretch>
            <a:fillRect/>
          </a:stretch>
        </p:blipFill>
        <p:spPr>
          <a:xfrm>
            <a:off x="1608454" y="2603834"/>
            <a:ext cx="266700" cy="1543050"/>
          </a:xfrm>
          <a:prstGeom prst="rect">
            <a:avLst/>
          </a:prstGeom>
        </p:spPr>
      </p:pic>
      <p:sp>
        <p:nvSpPr>
          <p:cNvPr id="8" name="Slide Number Placeholder 7">
            <a:extLst>
              <a:ext uri="{FF2B5EF4-FFF2-40B4-BE49-F238E27FC236}">
                <a16:creationId xmlns:a16="http://schemas.microsoft.com/office/drawing/2014/main" id="{2D210B9B-C2C2-7F4E-4C74-FC5B46673F22}"/>
              </a:ext>
            </a:extLst>
          </p:cNvPr>
          <p:cNvSpPr>
            <a:spLocks noGrp="1"/>
          </p:cNvSpPr>
          <p:nvPr>
            <p:ph type="sldNum" idx="12"/>
          </p:nvPr>
        </p:nvSpPr>
        <p:spPr/>
        <p:txBody>
          <a:bodyPr/>
          <a:lstStyle/>
          <a:p>
            <a:pPr marL="0" lvl="0" indent="0" algn="r" rtl="0">
              <a:spcBef>
                <a:spcPts val="0"/>
              </a:spcBef>
              <a:spcAft>
                <a:spcPts val="0"/>
              </a:spcAft>
              <a:buNone/>
            </a:pPr>
            <a:r>
              <a:rPr lang="en" dirty="0"/>
              <a:t>9/27</a:t>
            </a:r>
          </a:p>
        </p:txBody>
      </p:sp>
    </p:spTree>
    <p:extLst>
      <p:ext uri="{BB962C8B-B14F-4D97-AF65-F5344CB8AC3E}">
        <p14:creationId xmlns:p14="http://schemas.microsoft.com/office/powerpoint/2010/main" val="408386556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a:solidFill>
                  <a:srgbClr val="002060"/>
                </a:solidFill>
                <a:latin typeface="Segoe UI Light" panose="020B0502040204020203" pitchFamily="34" charset="0"/>
                <a:cs typeface="Segoe UI Light" panose="020B0502040204020203" pitchFamily="34" charset="0"/>
              </a:rPr>
              <a:t>Outline</a:t>
            </a:r>
          </a:p>
        </p:txBody>
      </p:sp>
      <p:sp>
        <p:nvSpPr>
          <p:cNvPr id="79" name="Google Shape;79;p1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AutoNum type="arabicPeriod"/>
            </a:pPr>
            <a:r>
              <a:rPr lang="en-US" dirty="0">
                <a:solidFill>
                  <a:srgbClr val="002060"/>
                </a:solidFill>
                <a:latin typeface="Segoe UI Light" panose="020B0502040204020203" pitchFamily="34" charset="0"/>
                <a:cs typeface="Segoe UI Light" panose="020B0502040204020203" pitchFamily="34" charset="0"/>
              </a:rPr>
              <a:t>Why do LM-based encoding models work?</a:t>
            </a:r>
          </a:p>
          <a:p>
            <a:pPr marL="857250" lvl="1" indent="-285750">
              <a:buSzPts val="1800"/>
            </a:pPr>
            <a:r>
              <a:rPr lang="en-US" dirty="0">
                <a:solidFill>
                  <a:srgbClr val="002060"/>
                </a:solidFill>
                <a:latin typeface="Segoe UI Light" panose="020B0502040204020203" pitchFamily="34" charset="0"/>
                <a:cs typeface="Segoe UI Light" panose="020B0502040204020203" pitchFamily="34" charset="0"/>
              </a:rPr>
              <a:t>What is the underlying reason why some representations work better for encoding than others?</a:t>
            </a:r>
            <a:r>
              <a:rPr lang="en-US" sz="1400" i="1" baseline="30000" dirty="0">
                <a:solidFill>
                  <a:srgbClr val="002060"/>
                </a:solidFill>
                <a:latin typeface="Segoe UI Light" panose="020B0502040204020203" pitchFamily="34" charset="0"/>
                <a:cs typeface="Segoe UI Light" panose="020B0502040204020203" pitchFamily="34" charset="0"/>
              </a:rPr>
              <a:t> 1</a:t>
            </a:r>
            <a:endParaRPr lang="en-US" dirty="0">
              <a:solidFill>
                <a:srgbClr val="002060"/>
              </a:solidFill>
              <a:latin typeface="Segoe UI Light" panose="020B0502040204020203" pitchFamily="34" charset="0"/>
              <a:cs typeface="Segoe UI Light" panose="020B0502040204020203" pitchFamily="34" charset="0"/>
            </a:endParaRPr>
          </a:p>
          <a:p>
            <a:pPr>
              <a:buFont typeface="+mj-lt"/>
              <a:buAutoNum type="arabicPeriod"/>
            </a:pPr>
            <a:r>
              <a:rPr lang="en-US" b="1" dirty="0">
                <a:solidFill>
                  <a:srgbClr val="002060"/>
                </a:solidFill>
                <a:latin typeface="Segoe UI Light" panose="020B0502040204020203" pitchFamily="34" charset="0"/>
                <a:cs typeface="Segoe UI Light" panose="020B0502040204020203" pitchFamily="34" charset="0"/>
              </a:rPr>
              <a:t>How can we improve encoding models to make them more powerful?</a:t>
            </a:r>
          </a:p>
          <a:p>
            <a:pPr marL="857250" lvl="1" indent="-285750">
              <a:buSzPts val="1800"/>
              <a:buFont typeface="Courier New" panose="02070309020205020404" pitchFamily="49" charset="0"/>
              <a:buChar char="o"/>
            </a:pPr>
            <a:r>
              <a:rPr lang="en-US" b="1" dirty="0">
                <a:solidFill>
                  <a:srgbClr val="002060"/>
                </a:solidFill>
                <a:latin typeface="Segoe UI Light" panose="020B0502040204020203" pitchFamily="34" charset="0"/>
                <a:cs typeface="Segoe UI Light" panose="020B0502040204020203" pitchFamily="34" charset="0"/>
              </a:rPr>
              <a:t>Model Scaling</a:t>
            </a:r>
            <a:r>
              <a:rPr lang="en-US" sz="1400" b="1" i="1" baseline="30000" dirty="0">
                <a:solidFill>
                  <a:srgbClr val="002060"/>
                </a:solidFill>
                <a:latin typeface="Segoe UI Light" panose="020B0502040204020203" pitchFamily="34" charset="0"/>
                <a:cs typeface="Segoe UI Light" panose="020B0502040204020203" pitchFamily="34" charset="0"/>
              </a:rPr>
              <a:t> 2</a:t>
            </a:r>
            <a:endParaRPr lang="en-US" b="1" dirty="0">
              <a:solidFill>
                <a:srgbClr val="002060"/>
              </a:solidFill>
              <a:latin typeface="Segoe UI Light" panose="020B0502040204020203" pitchFamily="34" charset="0"/>
              <a:cs typeface="Segoe UI Light" panose="020B0502040204020203" pitchFamily="34" charset="0"/>
            </a:endParaRPr>
          </a:p>
          <a:p>
            <a:pPr marL="857250" lvl="1" indent="-285750">
              <a:buSzPts val="1800"/>
              <a:buFont typeface="Courier New" panose="02070309020205020404" pitchFamily="49" charset="0"/>
              <a:buChar char="o"/>
            </a:pPr>
            <a:r>
              <a:rPr lang="en-US" b="1" dirty="0">
                <a:solidFill>
                  <a:srgbClr val="002060"/>
                </a:solidFill>
                <a:latin typeface="Segoe UI Light" panose="020B0502040204020203" pitchFamily="34" charset="0"/>
                <a:cs typeface="Segoe UI Light" panose="020B0502040204020203" pitchFamily="34" charset="0"/>
              </a:rPr>
              <a:t>Building Nonlinear Encoding Models</a:t>
            </a:r>
            <a:r>
              <a:rPr lang="en-US" sz="1400" b="1" i="1" baseline="30000" dirty="0">
                <a:solidFill>
                  <a:srgbClr val="002060"/>
                </a:solidFill>
                <a:latin typeface="Segoe UI Light" panose="020B0502040204020203" pitchFamily="34" charset="0"/>
                <a:cs typeface="Segoe UI Light" panose="020B0502040204020203" pitchFamily="34" charset="0"/>
              </a:rPr>
              <a:t>3</a:t>
            </a:r>
            <a:endParaRPr lang="en-US" b="1" dirty="0">
              <a:solidFill>
                <a:srgbClr val="002060"/>
              </a:solidFill>
              <a:latin typeface="Segoe UI Light" panose="020B0502040204020203" pitchFamily="34" charset="0"/>
              <a:cs typeface="Segoe UI Light" panose="020B0502040204020203" pitchFamily="34" charset="0"/>
            </a:endParaRPr>
          </a:p>
          <a:p>
            <a:pPr marL="457200" lvl="0" indent="-342900" algn="l" rtl="0">
              <a:spcBef>
                <a:spcPts val="0"/>
              </a:spcBef>
              <a:spcAft>
                <a:spcPts val="0"/>
              </a:spcAft>
              <a:buSzPts val="1800"/>
              <a:buAutoNum type="arabicPeriod"/>
            </a:pPr>
            <a:r>
              <a:rPr lang="en-US" dirty="0">
                <a:solidFill>
                  <a:srgbClr val="002060"/>
                </a:solidFill>
                <a:latin typeface="Segoe UI Light" panose="020B0502040204020203" pitchFamily="34" charset="0"/>
                <a:cs typeface="Segoe UI Light" panose="020B0502040204020203" pitchFamily="34" charset="0"/>
              </a:rPr>
              <a:t>What are the downstream applications of powerful encoding models? </a:t>
            </a:r>
          </a:p>
          <a:p>
            <a:pPr lvl="1" indent="-342900">
              <a:buSzPts val="1800"/>
              <a:buFont typeface="Courier New" panose="02070309020205020404" pitchFamily="49" charset="0"/>
              <a:buChar char="o"/>
            </a:pPr>
            <a:r>
              <a:rPr lang="en-US" dirty="0">
                <a:solidFill>
                  <a:srgbClr val="002060"/>
                </a:solidFill>
                <a:latin typeface="Segoe UI Light" panose="020B0502040204020203" pitchFamily="34" charset="0"/>
                <a:cs typeface="Segoe UI Light" panose="020B0502040204020203" pitchFamily="34" charset="0"/>
              </a:rPr>
              <a:t>Improved Bayesian Semantic Decoding</a:t>
            </a:r>
            <a:r>
              <a:rPr lang="en-US" sz="1400" i="1" baseline="30000" dirty="0">
                <a:solidFill>
                  <a:srgbClr val="002060"/>
                </a:solidFill>
                <a:latin typeface="Segoe UI Light" panose="020B0502040204020203" pitchFamily="34" charset="0"/>
                <a:cs typeface="Segoe UI Light" panose="020B0502040204020203" pitchFamily="34" charset="0"/>
              </a:rPr>
              <a:t>3</a:t>
            </a:r>
            <a:endParaRPr lang="en-US" dirty="0">
              <a:solidFill>
                <a:srgbClr val="002060"/>
              </a:solidFill>
              <a:latin typeface="Segoe UI Light" panose="020B0502040204020203" pitchFamily="34" charset="0"/>
              <a:cs typeface="Segoe UI Light" panose="020B0502040204020203" pitchFamily="34" charset="0"/>
            </a:endParaRPr>
          </a:p>
          <a:p>
            <a:pPr lvl="1" indent="-342900">
              <a:buSzPts val="1800"/>
              <a:buFont typeface="Courier New" panose="02070309020205020404" pitchFamily="49" charset="0"/>
              <a:buChar char="o"/>
            </a:pPr>
            <a:r>
              <a:rPr lang="en-US" dirty="0">
                <a:solidFill>
                  <a:srgbClr val="002060"/>
                </a:solidFill>
                <a:latin typeface="Segoe UI Light" panose="020B0502040204020203" pitchFamily="34" charset="0"/>
                <a:cs typeface="Segoe UI Light" panose="020B0502040204020203" pitchFamily="34" charset="0"/>
              </a:rPr>
              <a:t>Interpretable modulation of brain voxels through natural language</a:t>
            </a:r>
            <a:r>
              <a:rPr lang="en-US" sz="1400" i="1" baseline="30000" dirty="0">
                <a:solidFill>
                  <a:srgbClr val="002060"/>
                </a:solidFill>
                <a:latin typeface="Segoe UI Light" panose="020B0502040204020203" pitchFamily="34" charset="0"/>
                <a:cs typeface="Segoe UI Light" panose="020B0502040204020203" pitchFamily="34" charset="0"/>
              </a:rPr>
              <a:t>3</a:t>
            </a:r>
            <a:endParaRPr lang="en-US" dirty="0">
              <a:solidFill>
                <a:srgbClr val="002060"/>
              </a:solidFill>
              <a:latin typeface="Segoe UI Light" panose="020B0502040204020203" pitchFamily="34" charset="0"/>
              <a:cs typeface="Segoe UI Light" panose="020B0502040204020203" pitchFamily="34" charset="0"/>
            </a:endParaRPr>
          </a:p>
          <a:p>
            <a:pPr marL="114300" indent="0">
              <a:buNone/>
            </a:pPr>
            <a:endParaRPr lang="en-US" sz="1000" i="1" baseline="30000" dirty="0">
              <a:solidFill>
                <a:srgbClr val="002060"/>
              </a:solidFill>
              <a:latin typeface="Segoe UI Light" panose="020B0502040204020203" pitchFamily="34" charset="0"/>
              <a:cs typeface="Segoe UI Light" panose="020B0502040204020203" pitchFamily="34" charset="0"/>
            </a:endParaRPr>
          </a:p>
          <a:p>
            <a:pPr marL="114300" indent="0">
              <a:buNone/>
            </a:pPr>
            <a:endParaRPr lang="en-US" sz="1000" i="1" baseline="30000" dirty="0">
              <a:solidFill>
                <a:srgbClr val="002060"/>
              </a:solidFill>
              <a:latin typeface="Segoe UI Light" panose="020B0502040204020203" pitchFamily="34" charset="0"/>
              <a:cs typeface="Segoe UI Light" panose="020B0502040204020203" pitchFamily="34" charset="0"/>
            </a:endParaRPr>
          </a:p>
          <a:p>
            <a:pPr marL="114300" indent="0">
              <a:buNone/>
            </a:pPr>
            <a:endParaRPr lang="en-US" sz="1000" i="1" baseline="30000" dirty="0">
              <a:solidFill>
                <a:srgbClr val="002060"/>
              </a:solidFill>
              <a:latin typeface="Segoe UI Light" panose="020B0502040204020203" pitchFamily="34" charset="0"/>
              <a:cs typeface="Segoe UI Light" panose="020B0502040204020203" pitchFamily="34" charset="0"/>
            </a:endParaRPr>
          </a:p>
          <a:p>
            <a:pPr marL="114300" indent="0">
              <a:buNone/>
            </a:pPr>
            <a:endParaRPr lang="en-US" sz="1000" i="1" baseline="30000" dirty="0">
              <a:solidFill>
                <a:srgbClr val="002060"/>
              </a:solidFill>
              <a:latin typeface="Segoe UI Light" panose="020B0502040204020203" pitchFamily="34" charset="0"/>
              <a:cs typeface="Segoe UI Light" panose="020B0502040204020203" pitchFamily="34" charset="0"/>
            </a:endParaRPr>
          </a:p>
          <a:p>
            <a:pPr marL="114300" indent="0">
              <a:buNone/>
            </a:pPr>
            <a:r>
              <a:rPr lang="en-US" sz="1000" i="1" baseline="30000" dirty="0">
                <a:solidFill>
                  <a:srgbClr val="002060"/>
                </a:solidFill>
                <a:latin typeface="Segoe UI Light" panose="020B0502040204020203" pitchFamily="34" charset="0"/>
                <a:cs typeface="Segoe UI Light" panose="020B0502040204020203" pitchFamily="34" charset="0"/>
              </a:rPr>
              <a:t>1</a:t>
            </a:r>
            <a:r>
              <a:rPr lang="en-US" sz="1000" i="1" dirty="0">
                <a:solidFill>
                  <a:srgbClr val="002060"/>
                </a:solidFill>
                <a:latin typeface="Segoe UI Light" panose="020B0502040204020203" pitchFamily="34" charset="0"/>
                <a:cs typeface="Segoe UI Light" panose="020B0502040204020203" pitchFamily="34" charset="0"/>
              </a:rPr>
              <a:t>“Predictive Coding or Just Feature Discovery?”, Antonello and </a:t>
            </a:r>
            <a:r>
              <a:rPr lang="en-US" sz="1000" i="1" dirty="0" err="1">
                <a:solidFill>
                  <a:srgbClr val="002060"/>
                </a:solidFill>
                <a:latin typeface="Segoe UI Light" panose="020B0502040204020203" pitchFamily="34" charset="0"/>
                <a:cs typeface="Segoe UI Light" panose="020B0502040204020203" pitchFamily="34" charset="0"/>
              </a:rPr>
              <a:t>Huth</a:t>
            </a:r>
            <a:r>
              <a:rPr lang="en-US" sz="1000" i="1" dirty="0">
                <a:solidFill>
                  <a:srgbClr val="002060"/>
                </a:solidFill>
                <a:latin typeface="Segoe UI Light" panose="020B0502040204020203" pitchFamily="34" charset="0"/>
                <a:cs typeface="Segoe UI Light" panose="020B0502040204020203" pitchFamily="34" charset="0"/>
              </a:rPr>
              <a:t>, Neurobiology of Language, 2022</a:t>
            </a:r>
          </a:p>
          <a:p>
            <a:pPr marL="114300" indent="0">
              <a:buNone/>
            </a:pPr>
            <a:r>
              <a:rPr lang="en-US" sz="1000" i="1" baseline="30000" dirty="0">
                <a:solidFill>
                  <a:srgbClr val="002060"/>
                </a:solidFill>
                <a:latin typeface="Segoe UI Light" panose="020B0502040204020203" pitchFamily="34" charset="0"/>
                <a:cs typeface="Segoe UI Light" panose="020B0502040204020203" pitchFamily="34" charset="0"/>
              </a:rPr>
              <a:t>2</a:t>
            </a:r>
            <a:r>
              <a:rPr lang="en-US" sz="1000" i="1" dirty="0">
                <a:solidFill>
                  <a:srgbClr val="002060"/>
                </a:solidFill>
                <a:latin typeface="Segoe UI Light" panose="020B0502040204020203" pitchFamily="34" charset="0"/>
                <a:cs typeface="Segoe UI Light" panose="020B0502040204020203" pitchFamily="34" charset="0"/>
              </a:rPr>
              <a:t>“Scaling Laws of Language Encoding Models in fMRI”, Antonello, et al., </a:t>
            </a:r>
            <a:r>
              <a:rPr lang="en-US" sz="1000" i="1" dirty="0" err="1">
                <a:solidFill>
                  <a:srgbClr val="002060"/>
                </a:solidFill>
                <a:latin typeface="Segoe UI Light" panose="020B0502040204020203" pitchFamily="34" charset="0"/>
                <a:cs typeface="Segoe UI Light" panose="020B0502040204020203" pitchFamily="34" charset="0"/>
              </a:rPr>
              <a:t>NeurIPS</a:t>
            </a:r>
            <a:r>
              <a:rPr lang="en-US" sz="1000" i="1" dirty="0">
                <a:solidFill>
                  <a:srgbClr val="002060"/>
                </a:solidFill>
                <a:latin typeface="Segoe UI Light" panose="020B0502040204020203" pitchFamily="34" charset="0"/>
                <a:cs typeface="Segoe UI Light" panose="020B0502040204020203" pitchFamily="34" charset="0"/>
              </a:rPr>
              <a:t>, 2023</a:t>
            </a:r>
          </a:p>
          <a:p>
            <a:pPr marL="114300" indent="0">
              <a:buNone/>
            </a:pPr>
            <a:r>
              <a:rPr lang="en-US" sz="1000" i="1" baseline="30000" dirty="0">
                <a:solidFill>
                  <a:srgbClr val="002060"/>
                </a:solidFill>
                <a:latin typeface="Segoe UI Light" panose="020B0502040204020203" pitchFamily="34" charset="0"/>
                <a:cs typeface="Segoe UI Light" panose="020B0502040204020203" pitchFamily="34" charset="0"/>
              </a:rPr>
              <a:t>3</a:t>
            </a:r>
            <a:r>
              <a:rPr lang="en-US" sz="1000" i="1" dirty="0">
                <a:solidFill>
                  <a:srgbClr val="002060"/>
                </a:solidFill>
                <a:latin typeface="Segoe UI Light" panose="020B0502040204020203" pitchFamily="34" charset="0"/>
                <a:cs typeface="Segoe UI Light" panose="020B0502040204020203" pitchFamily="34" charset="0"/>
              </a:rPr>
              <a:t>Manuscript(s) in prep., Antonello et al., (2024?)</a:t>
            </a:r>
          </a:p>
        </p:txBody>
      </p:sp>
      <p:sp>
        <p:nvSpPr>
          <p:cNvPr id="2" name="Slide Number Placeholder 1">
            <a:extLst>
              <a:ext uri="{FF2B5EF4-FFF2-40B4-BE49-F238E27FC236}">
                <a16:creationId xmlns:a16="http://schemas.microsoft.com/office/drawing/2014/main" id="{C583CDFE-4841-E68A-54F7-BD0CCCA01B42}"/>
              </a:ext>
            </a:extLst>
          </p:cNvPr>
          <p:cNvSpPr>
            <a:spLocks noGrp="1"/>
          </p:cNvSpPr>
          <p:nvPr>
            <p:ph type="sldNum" idx="12"/>
          </p:nvPr>
        </p:nvSpPr>
        <p:spPr/>
        <p:txBody>
          <a:bodyPr/>
          <a:lstStyle/>
          <a:p>
            <a:pPr marL="0" lvl="0" indent="0" algn="r" rtl="0">
              <a:spcBef>
                <a:spcPts val="0"/>
              </a:spcBef>
              <a:spcAft>
                <a:spcPts val="0"/>
              </a:spcAft>
              <a:buNone/>
            </a:pPr>
            <a:r>
              <a:rPr lang="en" dirty="0"/>
              <a:t>10/27</a:t>
            </a:r>
          </a:p>
        </p:txBody>
      </p:sp>
    </p:spTree>
    <p:extLst>
      <p:ext uri="{BB962C8B-B14F-4D97-AF65-F5344CB8AC3E}">
        <p14:creationId xmlns:p14="http://schemas.microsoft.com/office/powerpoint/2010/main" val="302478470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968273-20D8-D4E9-BFB7-BD0CCFDBA121}"/>
              </a:ext>
            </a:extLst>
          </p:cNvPr>
          <p:cNvSpPr>
            <a:spLocks noGrp="1"/>
          </p:cNvSpPr>
          <p:nvPr>
            <p:ph type="title"/>
          </p:nvPr>
        </p:nvSpPr>
        <p:spPr/>
        <p:txBody>
          <a:bodyPr>
            <a:normAutofit fontScale="90000"/>
          </a:bodyPr>
          <a:lstStyle/>
          <a:p>
            <a:r>
              <a:rPr lang="en-US" dirty="0">
                <a:solidFill>
                  <a:srgbClr val="002060"/>
                </a:solidFill>
                <a:latin typeface="Segoe UI Light" panose="020B0502040204020203" pitchFamily="34" charset="0"/>
                <a:cs typeface="Segoe UI Light" panose="020B0502040204020203" pitchFamily="34" charset="0"/>
              </a:rPr>
              <a:t>Scaling Laws in LLMs</a:t>
            </a:r>
          </a:p>
        </p:txBody>
      </p:sp>
      <p:sp>
        <p:nvSpPr>
          <p:cNvPr id="3" name="Text Placeholder 2">
            <a:extLst>
              <a:ext uri="{FF2B5EF4-FFF2-40B4-BE49-F238E27FC236}">
                <a16:creationId xmlns:a16="http://schemas.microsoft.com/office/drawing/2014/main" id="{05DC8EB5-3345-FF77-85FD-C0B6B0FBF947}"/>
              </a:ext>
            </a:extLst>
          </p:cNvPr>
          <p:cNvSpPr>
            <a:spLocks noGrp="1"/>
          </p:cNvSpPr>
          <p:nvPr>
            <p:ph type="body" idx="1"/>
          </p:nvPr>
        </p:nvSpPr>
        <p:spPr>
          <a:xfrm>
            <a:off x="311700" y="1152475"/>
            <a:ext cx="8520600" cy="3416400"/>
          </a:xfrm>
        </p:spPr>
        <p:txBody>
          <a:bodyPr/>
          <a:lstStyle/>
          <a:p>
            <a:r>
              <a:rPr lang="en-US" dirty="0">
                <a:solidFill>
                  <a:srgbClr val="002060"/>
                </a:solidFill>
                <a:latin typeface="Segoe UI Light" panose="020B0502040204020203" pitchFamily="34" charset="0"/>
                <a:cs typeface="Segoe UI Light" panose="020B0502040204020203" pitchFamily="34" charset="0"/>
              </a:rPr>
              <a:t>Scaling Law – Relationship between used model resources and performance</a:t>
            </a:r>
          </a:p>
        </p:txBody>
      </p:sp>
      <p:sp>
        <p:nvSpPr>
          <p:cNvPr id="4" name="Slide Number Placeholder 3">
            <a:extLst>
              <a:ext uri="{FF2B5EF4-FFF2-40B4-BE49-F238E27FC236}">
                <a16:creationId xmlns:a16="http://schemas.microsoft.com/office/drawing/2014/main" id="{D2EABFA9-BC1C-7D7D-9277-E42AAC6D115A}"/>
              </a:ext>
            </a:extLst>
          </p:cNvPr>
          <p:cNvSpPr>
            <a:spLocks noGrp="1"/>
          </p:cNvSpPr>
          <p:nvPr>
            <p:ph type="sldNum" idx="12"/>
          </p:nvPr>
        </p:nvSpPr>
        <p:spPr/>
        <p:txBody>
          <a:bodyPr/>
          <a:lstStyle/>
          <a:p>
            <a:pPr marL="0" lvl="0" indent="0" algn="r" rtl="0">
              <a:spcBef>
                <a:spcPts val="0"/>
              </a:spcBef>
              <a:spcAft>
                <a:spcPts val="0"/>
              </a:spcAft>
              <a:buNone/>
            </a:pPr>
            <a:r>
              <a:rPr lang="en" dirty="0"/>
              <a:t>11/27</a:t>
            </a:r>
          </a:p>
        </p:txBody>
      </p:sp>
    </p:spTree>
    <p:extLst>
      <p:ext uri="{BB962C8B-B14F-4D97-AF65-F5344CB8AC3E}">
        <p14:creationId xmlns:p14="http://schemas.microsoft.com/office/powerpoint/2010/main" val="228343289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968273-20D8-D4E9-BFB7-BD0CCFDBA121}"/>
              </a:ext>
            </a:extLst>
          </p:cNvPr>
          <p:cNvSpPr>
            <a:spLocks noGrp="1"/>
          </p:cNvSpPr>
          <p:nvPr>
            <p:ph type="title"/>
          </p:nvPr>
        </p:nvSpPr>
        <p:spPr/>
        <p:txBody>
          <a:bodyPr>
            <a:normAutofit fontScale="90000"/>
          </a:bodyPr>
          <a:lstStyle/>
          <a:p>
            <a:r>
              <a:rPr lang="en-US" dirty="0">
                <a:solidFill>
                  <a:srgbClr val="002060"/>
                </a:solidFill>
                <a:latin typeface="Segoe UI Light" panose="020B0502040204020203" pitchFamily="34" charset="0"/>
                <a:cs typeface="Segoe UI Light" panose="020B0502040204020203" pitchFamily="34" charset="0"/>
              </a:rPr>
              <a:t>Scaling Laws in LLMs</a:t>
            </a:r>
          </a:p>
        </p:txBody>
      </p:sp>
      <p:pic>
        <p:nvPicPr>
          <p:cNvPr id="5" name="Picture 4" descr="A graph of a graph&#10;&#10;Description automatically generated with medium confidence">
            <a:extLst>
              <a:ext uri="{FF2B5EF4-FFF2-40B4-BE49-F238E27FC236}">
                <a16:creationId xmlns:a16="http://schemas.microsoft.com/office/drawing/2014/main" id="{7C1F8F7C-635E-AA5B-064D-324B85E85FBB}"/>
              </a:ext>
            </a:extLst>
          </p:cNvPr>
          <p:cNvPicPr>
            <a:picLocks noChangeAspect="1"/>
          </p:cNvPicPr>
          <p:nvPr/>
        </p:nvPicPr>
        <p:blipFill rotWithShape="1">
          <a:blip r:embed="rId3"/>
          <a:srcRect l="35305"/>
          <a:stretch/>
        </p:blipFill>
        <p:spPr>
          <a:xfrm>
            <a:off x="2097794" y="2180356"/>
            <a:ext cx="4680383" cy="3012520"/>
          </a:xfrm>
          <a:prstGeom prst="rect">
            <a:avLst/>
          </a:prstGeom>
        </p:spPr>
      </p:pic>
      <p:sp>
        <p:nvSpPr>
          <p:cNvPr id="6" name="Rectangle 5">
            <a:extLst>
              <a:ext uri="{FF2B5EF4-FFF2-40B4-BE49-F238E27FC236}">
                <a16:creationId xmlns:a16="http://schemas.microsoft.com/office/drawing/2014/main" id="{371CB133-B2D0-23EF-12F0-BF3EB59833F4}"/>
              </a:ext>
            </a:extLst>
          </p:cNvPr>
          <p:cNvSpPr/>
          <p:nvPr/>
        </p:nvSpPr>
        <p:spPr>
          <a:xfrm>
            <a:off x="683751" y="4436055"/>
            <a:ext cx="7802880" cy="76462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4370DCF4-7143-37E1-A193-41E1CE74A4D3}"/>
              </a:ext>
            </a:extLst>
          </p:cNvPr>
          <p:cNvSpPr txBox="1"/>
          <p:nvPr/>
        </p:nvSpPr>
        <p:spPr>
          <a:xfrm>
            <a:off x="4492177" y="4546088"/>
            <a:ext cx="4572000" cy="523220"/>
          </a:xfrm>
          <a:prstGeom prst="rect">
            <a:avLst/>
          </a:prstGeom>
          <a:noFill/>
        </p:spPr>
        <p:txBody>
          <a:bodyPr wrap="square">
            <a:spAutoFit/>
          </a:bodyPr>
          <a:lstStyle/>
          <a:p>
            <a:pPr marL="114300" indent="0">
              <a:buNone/>
            </a:pPr>
            <a:r>
              <a:rPr lang="en-US" sz="1400" i="1" dirty="0">
                <a:solidFill>
                  <a:srgbClr val="002060"/>
                </a:solidFill>
                <a:latin typeface="Segoe UI Light" panose="020B0502040204020203" pitchFamily="34" charset="0"/>
                <a:cs typeface="Segoe UI Light" panose="020B0502040204020203" pitchFamily="34" charset="0"/>
              </a:rPr>
              <a:t>“Training Compute-Optimal Large Language Models”, Hoffmann et al., arXiv</a:t>
            </a:r>
            <a:r>
              <a:rPr lang="en-US" i="1" dirty="0">
                <a:solidFill>
                  <a:srgbClr val="002060"/>
                </a:solidFill>
                <a:latin typeface="Segoe UI Light" panose="020B0502040204020203" pitchFamily="34" charset="0"/>
                <a:cs typeface="Segoe UI Light" panose="020B0502040204020203" pitchFamily="34" charset="0"/>
              </a:rPr>
              <a:t>:2203.15556</a:t>
            </a:r>
            <a:r>
              <a:rPr lang="en-US" sz="1400" i="1" dirty="0">
                <a:solidFill>
                  <a:srgbClr val="002060"/>
                </a:solidFill>
                <a:latin typeface="Segoe UI Light" panose="020B0502040204020203" pitchFamily="34" charset="0"/>
                <a:cs typeface="Segoe UI Light" panose="020B0502040204020203" pitchFamily="34" charset="0"/>
              </a:rPr>
              <a:t>, 2022</a:t>
            </a:r>
          </a:p>
        </p:txBody>
      </p:sp>
      <p:sp>
        <p:nvSpPr>
          <p:cNvPr id="3" name="Text Placeholder 2">
            <a:extLst>
              <a:ext uri="{FF2B5EF4-FFF2-40B4-BE49-F238E27FC236}">
                <a16:creationId xmlns:a16="http://schemas.microsoft.com/office/drawing/2014/main" id="{EA86033F-DA3A-86BA-9C49-1810A996AAF7}"/>
              </a:ext>
            </a:extLst>
          </p:cNvPr>
          <p:cNvSpPr>
            <a:spLocks noGrp="1"/>
          </p:cNvSpPr>
          <p:nvPr>
            <p:ph type="body" idx="1"/>
          </p:nvPr>
        </p:nvSpPr>
        <p:spPr>
          <a:xfrm>
            <a:off x="311700" y="1152475"/>
            <a:ext cx="8520600" cy="3416400"/>
          </a:xfrm>
        </p:spPr>
        <p:txBody>
          <a:bodyPr/>
          <a:lstStyle/>
          <a:p>
            <a:r>
              <a:rPr lang="en-US" dirty="0">
                <a:solidFill>
                  <a:srgbClr val="002060"/>
                </a:solidFill>
                <a:latin typeface="Segoe UI Light" panose="020B0502040204020203" pitchFamily="34" charset="0"/>
                <a:cs typeface="Segoe UI Light" panose="020B0502040204020203" pitchFamily="34" charset="0"/>
              </a:rPr>
              <a:t>Scaling Law – Relationship between used model resources and performance</a:t>
            </a:r>
          </a:p>
          <a:p>
            <a:r>
              <a:rPr lang="en-US" dirty="0">
                <a:solidFill>
                  <a:srgbClr val="002060"/>
                </a:solidFill>
                <a:latin typeface="Segoe UI Light" panose="020B0502040204020203" pitchFamily="34" charset="0"/>
                <a:cs typeface="Segoe UI Light" panose="020B0502040204020203" pitchFamily="34" charset="0"/>
              </a:rPr>
              <a:t>Demonstrated power law scaling for dataset size and LLM parameters</a:t>
            </a:r>
          </a:p>
          <a:p>
            <a:pPr marL="114300" indent="0">
              <a:buNone/>
            </a:pPr>
            <a:endParaRPr lang="en-US" dirty="0"/>
          </a:p>
        </p:txBody>
      </p:sp>
      <p:sp>
        <p:nvSpPr>
          <p:cNvPr id="4" name="Rectangle 3">
            <a:extLst>
              <a:ext uri="{FF2B5EF4-FFF2-40B4-BE49-F238E27FC236}">
                <a16:creationId xmlns:a16="http://schemas.microsoft.com/office/drawing/2014/main" id="{163AA6D3-2F5A-3849-4CBF-EC664D74F033}"/>
              </a:ext>
            </a:extLst>
          </p:cNvPr>
          <p:cNvSpPr/>
          <p:nvPr/>
        </p:nvSpPr>
        <p:spPr>
          <a:xfrm>
            <a:off x="0" y="2031935"/>
            <a:ext cx="2084042" cy="316094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AEAEDFEC-6739-A80B-36D5-51B8FF03A7BE}"/>
              </a:ext>
            </a:extLst>
          </p:cNvPr>
          <p:cNvPicPr>
            <a:picLocks noChangeAspect="1"/>
          </p:cNvPicPr>
          <p:nvPr/>
        </p:nvPicPr>
        <p:blipFill>
          <a:blip r:embed="rId4"/>
          <a:stretch>
            <a:fillRect/>
          </a:stretch>
        </p:blipFill>
        <p:spPr>
          <a:xfrm>
            <a:off x="1908907" y="2642870"/>
            <a:ext cx="188887" cy="751050"/>
          </a:xfrm>
          <a:prstGeom prst="rect">
            <a:avLst/>
          </a:prstGeom>
        </p:spPr>
      </p:pic>
      <p:sp>
        <p:nvSpPr>
          <p:cNvPr id="7" name="Slide Number Placeholder 6">
            <a:extLst>
              <a:ext uri="{FF2B5EF4-FFF2-40B4-BE49-F238E27FC236}">
                <a16:creationId xmlns:a16="http://schemas.microsoft.com/office/drawing/2014/main" id="{1C4E2EEA-220E-F312-6A3E-8B5C4F67099E}"/>
              </a:ext>
            </a:extLst>
          </p:cNvPr>
          <p:cNvSpPr>
            <a:spLocks noGrp="1"/>
          </p:cNvSpPr>
          <p:nvPr>
            <p:ph type="sldNum" idx="12"/>
          </p:nvPr>
        </p:nvSpPr>
        <p:spPr/>
        <p:txBody>
          <a:bodyPr/>
          <a:lstStyle/>
          <a:p>
            <a:pPr marL="0" lvl="0" indent="0" algn="r" rtl="0">
              <a:spcBef>
                <a:spcPts val="0"/>
              </a:spcBef>
              <a:spcAft>
                <a:spcPts val="0"/>
              </a:spcAft>
              <a:buNone/>
            </a:pPr>
            <a:r>
              <a:rPr lang="en" dirty="0"/>
              <a:t>11/27</a:t>
            </a:r>
          </a:p>
        </p:txBody>
      </p:sp>
    </p:spTree>
    <p:extLst>
      <p:ext uri="{BB962C8B-B14F-4D97-AF65-F5344CB8AC3E}">
        <p14:creationId xmlns:p14="http://schemas.microsoft.com/office/powerpoint/2010/main" val="37744394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A8C06B-2682-44D9-AC25-936EF29EE4D7}"/>
              </a:ext>
            </a:extLst>
          </p:cNvPr>
          <p:cNvSpPr>
            <a:spLocks noGrp="1"/>
          </p:cNvSpPr>
          <p:nvPr>
            <p:ph type="title"/>
          </p:nvPr>
        </p:nvSpPr>
        <p:spPr/>
        <p:txBody>
          <a:bodyPr>
            <a:normAutofit fontScale="90000"/>
          </a:bodyPr>
          <a:lstStyle/>
          <a:p>
            <a:r>
              <a:rPr lang="en-US" dirty="0">
                <a:solidFill>
                  <a:srgbClr val="002060"/>
                </a:solidFill>
                <a:latin typeface="Segoe UI Light" panose="020B0502040204020203" pitchFamily="34" charset="0"/>
                <a:cs typeface="Segoe UI Light" panose="020B0502040204020203" pitchFamily="34" charset="0"/>
              </a:rPr>
              <a:t>Language Processing in the Brain</a:t>
            </a:r>
          </a:p>
        </p:txBody>
      </p:sp>
      <p:pic>
        <p:nvPicPr>
          <p:cNvPr id="9" name="Graphic 8">
            <a:extLst>
              <a:ext uri="{FF2B5EF4-FFF2-40B4-BE49-F238E27FC236}">
                <a16:creationId xmlns:a16="http://schemas.microsoft.com/office/drawing/2014/main" id="{A737D260-59CE-4421-BBF7-232975346F6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78981" y="2452964"/>
            <a:ext cx="600528" cy="222438"/>
          </a:xfrm>
          <a:prstGeom prst="rect">
            <a:avLst/>
          </a:prstGeom>
        </p:spPr>
      </p:pic>
      <p:pic>
        <p:nvPicPr>
          <p:cNvPr id="1026" name="Picture 2">
            <a:extLst>
              <a:ext uri="{FF2B5EF4-FFF2-40B4-BE49-F238E27FC236}">
                <a16:creationId xmlns:a16="http://schemas.microsoft.com/office/drawing/2014/main" id="{A11E5F21-7368-4D54-8542-DA23C972585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80275" y="1551822"/>
            <a:ext cx="2422866" cy="2039856"/>
          </a:xfrm>
          <a:prstGeom prst="rect">
            <a:avLst/>
          </a:prstGeom>
          <a:noFill/>
          <a:extLst>
            <a:ext uri="{909E8E84-426E-40DD-AFC4-6F175D3DCCD1}">
              <a14:hiddenFill xmlns:a14="http://schemas.microsoft.com/office/drawing/2010/main">
                <a:solidFill>
                  <a:srgbClr val="FFFFFF"/>
                </a:solidFill>
              </a14:hiddenFill>
            </a:ext>
          </a:extLst>
        </p:spPr>
      </p:pic>
      <p:pic>
        <p:nvPicPr>
          <p:cNvPr id="11" name="Graphic 10">
            <a:extLst>
              <a:ext uri="{FF2B5EF4-FFF2-40B4-BE49-F238E27FC236}">
                <a16:creationId xmlns:a16="http://schemas.microsoft.com/office/drawing/2014/main" id="{A244D639-201A-4691-B5EF-EE853B917D1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203907" y="2452964"/>
            <a:ext cx="497184" cy="222438"/>
          </a:xfrm>
          <a:prstGeom prst="rect">
            <a:avLst/>
          </a:prstGeom>
        </p:spPr>
      </p:pic>
      <p:sp>
        <p:nvSpPr>
          <p:cNvPr id="10" name="TextBox 9">
            <a:extLst>
              <a:ext uri="{FF2B5EF4-FFF2-40B4-BE49-F238E27FC236}">
                <a16:creationId xmlns:a16="http://schemas.microsoft.com/office/drawing/2014/main" id="{FDA9C0C9-0D3D-4F31-BD66-79D9EB67ED4A}"/>
              </a:ext>
            </a:extLst>
          </p:cNvPr>
          <p:cNvSpPr txBox="1"/>
          <p:nvPr/>
        </p:nvSpPr>
        <p:spPr>
          <a:xfrm>
            <a:off x="6958952" y="2202471"/>
            <a:ext cx="2105108" cy="738664"/>
          </a:xfrm>
          <a:prstGeom prst="rect">
            <a:avLst/>
          </a:prstGeom>
          <a:noFill/>
        </p:spPr>
        <p:txBody>
          <a:bodyPr wrap="square" rtlCol="0">
            <a:spAutoFit/>
          </a:bodyPr>
          <a:lstStyle/>
          <a:p>
            <a:r>
              <a:rPr lang="en-US" sz="2100" i="1" dirty="0">
                <a:ea typeface="Malgun Gothic Semilight" panose="020B0502040204020203" pitchFamily="34" charset="-128"/>
                <a:cs typeface="Malgun Gothic Semilight" panose="020B0502040204020203" pitchFamily="34" charset="-128"/>
              </a:rPr>
              <a:t>Neural</a:t>
            </a:r>
            <a:r>
              <a:rPr lang="en-US" sz="2100" i="1" dirty="0"/>
              <a:t> </a:t>
            </a:r>
          </a:p>
          <a:p>
            <a:r>
              <a:rPr lang="en-US" sz="2100" i="1" dirty="0"/>
              <a:t>Response</a:t>
            </a:r>
          </a:p>
        </p:txBody>
      </p:sp>
      <p:sp>
        <p:nvSpPr>
          <p:cNvPr id="17" name="TextBox 16">
            <a:extLst>
              <a:ext uri="{FF2B5EF4-FFF2-40B4-BE49-F238E27FC236}">
                <a16:creationId xmlns:a16="http://schemas.microsoft.com/office/drawing/2014/main" id="{70DDA12E-674F-48BF-ACB0-6A9FFBE4EC93}"/>
              </a:ext>
            </a:extLst>
          </p:cNvPr>
          <p:cNvSpPr txBox="1"/>
          <p:nvPr/>
        </p:nvSpPr>
        <p:spPr>
          <a:xfrm>
            <a:off x="4606252" y="6043220"/>
            <a:ext cx="317133" cy="253916"/>
          </a:xfrm>
          <a:prstGeom prst="rect">
            <a:avLst/>
          </a:prstGeom>
          <a:noFill/>
        </p:spPr>
        <p:txBody>
          <a:bodyPr wrap="square" rtlCol="0">
            <a:spAutoFit/>
          </a:bodyPr>
          <a:lstStyle/>
          <a:p>
            <a:endParaRPr lang="en-US" sz="1050" dirty="0"/>
          </a:p>
        </p:txBody>
      </p:sp>
      <p:pic>
        <p:nvPicPr>
          <p:cNvPr id="4" name="Picture 3">
            <a:extLst>
              <a:ext uri="{FF2B5EF4-FFF2-40B4-BE49-F238E27FC236}">
                <a16:creationId xmlns:a16="http://schemas.microsoft.com/office/drawing/2014/main" id="{B5873B9A-EC39-49AD-BE77-AC7AC3FE10C1}"/>
              </a:ext>
            </a:extLst>
          </p:cNvPr>
          <p:cNvPicPr>
            <a:picLocks noChangeAspect="1"/>
          </p:cNvPicPr>
          <p:nvPr/>
        </p:nvPicPr>
        <p:blipFill>
          <a:blip r:embed="rId6"/>
          <a:stretch>
            <a:fillRect/>
          </a:stretch>
        </p:blipFill>
        <p:spPr>
          <a:xfrm>
            <a:off x="79940" y="2143125"/>
            <a:ext cx="2814638" cy="857250"/>
          </a:xfrm>
          <a:prstGeom prst="rect">
            <a:avLst/>
          </a:prstGeom>
        </p:spPr>
      </p:pic>
      <p:sp>
        <p:nvSpPr>
          <p:cNvPr id="3" name="Slide Number Placeholder 2">
            <a:extLst>
              <a:ext uri="{FF2B5EF4-FFF2-40B4-BE49-F238E27FC236}">
                <a16:creationId xmlns:a16="http://schemas.microsoft.com/office/drawing/2014/main" id="{15C4EDF1-8995-9B02-E024-69DB99902DBE}"/>
              </a:ext>
            </a:extLst>
          </p:cNvPr>
          <p:cNvSpPr>
            <a:spLocks noGrp="1"/>
          </p:cNvSpPr>
          <p:nvPr>
            <p:ph type="sldNum" sz="quarter" idx="12"/>
          </p:nvPr>
        </p:nvSpPr>
        <p:spPr/>
        <p:txBody>
          <a:bodyPr/>
          <a:lstStyle/>
          <a:p>
            <a:r>
              <a:rPr lang="en-US" dirty="0"/>
              <a:t>2</a:t>
            </a:r>
            <a:r>
              <a:rPr lang="en" dirty="0"/>
              <a:t>/27</a:t>
            </a:r>
            <a:endParaRPr lang="en-US" dirty="0"/>
          </a:p>
        </p:txBody>
      </p:sp>
    </p:spTree>
    <p:extLst>
      <p:ext uri="{BB962C8B-B14F-4D97-AF65-F5344CB8AC3E}">
        <p14:creationId xmlns:p14="http://schemas.microsoft.com/office/powerpoint/2010/main" val="238706052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EC758C-5C36-D6FE-8C03-3AB1DA6A2D9F}"/>
              </a:ext>
            </a:extLst>
          </p:cNvPr>
          <p:cNvSpPr>
            <a:spLocks noGrp="1"/>
          </p:cNvSpPr>
          <p:nvPr>
            <p:ph type="title"/>
          </p:nvPr>
        </p:nvSpPr>
        <p:spPr/>
        <p:txBody>
          <a:bodyPr>
            <a:normAutofit fontScale="90000"/>
          </a:bodyPr>
          <a:lstStyle/>
          <a:p>
            <a:r>
              <a:rPr lang="en" dirty="0">
                <a:solidFill>
                  <a:srgbClr val="002060"/>
                </a:solidFill>
                <a:latin typeface="Segoe UI Light" panose="020B0502040204020203" pitchFamily="34" charset="0"/>
                <a:cs typeface="Segoe UI Light" panose="020B0502040204020203" pitchFamily="34" charset="0"/>
              </a:rPr>
              <a:t>Scaling Laws of Encoding Models</a:t>
            </a:r>
            <a:endParaRPr lang="en-US" dirty="0"/>
          </a:p>
        </p:txBody>
      </p:sp>
      <p:sp>
        <p:nvSpPr>
          <p:cNvPr id="3" name="Text Placeholder 2">
            <a:extLst>
              <a:ext uri="{FF2B5EF4-FFF2-40B4-BE49-F238E27FC236}">
                <a16:creationId xmlns:a16="http://schemas.microsoft.com/office/drawing/2014/main" id="{A63B42A6-4917-5A59-638F-7A08EEB101CB}"/>
              </a:ext>
            </a:extLst>
          </p:cNvPr>
          <p:cNvSpPr>
            <a:spLocks noGrp="1"/>
          </p:cNvSpPr>
          <p:nvPr>
            <p:ph type="body" idx="1"/>
          </p:nvPr>
        </p:nvSpPr>
        <p:spPr/>
        <p:txBody>
          <a:bodyPr/>
          <a:lstStyle/>
          <a:p>
            <a:r>
              <a:rPr lang="en-US" dirty="0">
                <a:solidFill>
                  <a:srgbClr val="002060"/>
                </a:solidFill>
                <a:latin typeface="Segoe UI Light" panose="020B0502040204020203" pitchFamily="34" charset="0"/>
                <a:cs typeface="Segoe UI Light" panose="020B0502040204020203" pitchFamily="34" charset="0"/>
              </a:rPr>
              <a:t>Tested models of sizes 125M to 175B, controlling for architecture/hyperparameters</a:t>
            </a:r>
          </a:p>
          <a:p>
            <a:r>
              <a:rPr lang="en-US" dirty="0">
                <a:solidFill>
                  <a:srgbClr val="002060"/>
                </a:solidFill>
                <a:latin typeface="Segoe UI Light" panose="020B0502040204020203" pitchFamily="34" charset="0"/>
                <a:cs typeface="Segoe UI Light" panose="020B0502040204020203" pitchFamily="34" charset="0"/>
              </a:rPr>
              <a:t>Dataset sizes from ~10 minutes to 20 hours</a:t>
            </a:r>
          </a:p>
        </p:txBody>
      </p:sp>
      <p:sp>
        <p:nvSpPr>
          <p:cNvPr id="4" name="Slide Number Placeholder 3">
            <a:extLst>
              <a:ext uri="{FF2B5EF4-FFF2-40B4-BE49-F238E27FC236}">
                <a16:creationId xmlns:a16="http://schemas.microsoft.com/office/drawing/2014/main" id="{D345C405-AD13-9F02-FA19-067F9EC528A1}"/>
              </a:ext>
            </a:extLst>
          </p:cNvPr>
          <p:cNvSpPr>
            <a:spLocks noGrp="1"/>
          </p:cNvSpPr>
          <p:nvPr>
            <p:ph type="sldNum" idx="12"/>
          </p:nvPr>
        </p:nvSpPr>
        <p:spPr/>
        <p:txBody>
          <a:bodyPr/>
          <a:lstStyle/>
          <a:p>
            <a:pPr marL="0" lvl="0" indent="0" algn="r" rtl="0">
              <a:spcBef>
                <a:spcPts val="0"/>
              </a:spcBef>
              <a:spcAft>
                <a:spcPts val="0"/>
              </a:spcAft>
              <a:buNone/>
            </a:pPr>
            <a:r>
              <a:rPr lang="en" dirty="0"/>
              <a:t>12/27</a:t>
            </a:r>
          </a:p>
        </p:txBody>
      </p:sp>
    </p:spTree>
    <p:extLst>
      <p:ext uri="{BB962C8B-B14F-4D97-AF65-F5344CB8AC3E}">
        <p14:creationId xmlns:p14="http://schemas.microsoft.com/office/powerpoint/2010/main" val="357047387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EC758C-5C36-D6FE-8C03-3AB1DA6A2D9F}"/>
              </a:ext>
            </a:extLst>
          </p:cNvPr>
          <p:cNvSpPr>
            <a:spLocks noGrp="1"/>
          </p:cNvSpPr>
          <p:nvPr>
            <p:ph type="title"/>
          </p:nvPr>
        </p:nvSpPr>
        <p:spPr/>
        <p:txBody>
          <a:bodyPr>
            <a:normAutofit fontScale="90000"/>
          </a:bodyPr>
          <a:lstStyle/>
          <a:p>
            <a:r>
              <a:rPr lang="en" dirty="0">
                <a:solidFill>
                  <a:srgbClr val="002060"/>
                </a:solidFill>
                <a:latin typeface="Segoe UI Light" panose="020B0502040204020203" pitchFamily="34" charset="0"/>
                <a:cs typeface="Segoe UI Light" panose="020B0502040204020203" pitchFamily="34" charset="0"/>
              </a:rPr>
              <a:t>Scaling Laws of Encoding Models</a:t>
            </a:r>
            <a:endParaRPr lang="en-US" dirty="0"/>
          </a:p>
        </p:txBody>
      </p:sp>
      <p:sp>
        <p:nvSpPr>
          <p:cNvPr id="3" name="Text Placeholder 2">
            <a:extLst>
              <a:ext uri="{FF2B5EF4-FFF2-40B4-BE49-F238E27FC236}">
                <a16:creationId xmlns:a16="http://schemas.microsoft.com/office/drawing/2014/main" id="{A63B42A6-4917-5A59-638F-7A08EEB101CB}"/>
              </a:ext>
            </a:extLst>
          </p:cNvPr>
          <p:cNvSpPr>
            <a:spLocks noGrp="1"/>
          </p:cNvSpPr>
          <p:nvPr>
            <p:ph type="body" idx="1"/>
          </p:nvPr>
        </p:nvSpPr>
        <p:spPr/>
        <p:txBody>
          <a:bodyPr/>
          <a:lstStyle/>
          <a:p>
            <a:r>
              <a:rPr lang="en-US" dirty="0">
                <a:solidFill>
                  <a:srgbClr val="002060"/>
                </a:solidFill>
                <a:latin typeface="Segoe UI Light" panose="020B0502040204020203" pitchFamily="34" charset="0"/>
                <a:cs typeface="Segoe UI Light" panose="020B0502040204020203" pitchFamily="34" charset="0"/>
              </a:rPr>
              <a:t>Tested models of sizes 125M to 175B, controlling for architecture/hyperparameters</a:t>
            </a:r>
          </a:p>
          <a:p>
            <a:r>
              <a:rPr lang="en-US" dirty="0">
                <a:solidFill>
                  <a:srgbClr val="002060"/>
                </a:solidFill>
                <a:latin typeface="Segoe UI Light" panose="020B0502040204020203" pitchFamily="34" charset="0"/>
                <a:cs typeface="Segoe UI Light" panose="020B0502040204020203" pitchFamily="34" charset="0"/>
              </a:rPr>
              <a:t>Dataset sizes from ~10 minutes to 20 hours</a:t>
            </a:r>
          </a:p>
          <a:p>
            <a:r>
              <a:rPr lang="en-US" dirty="0">
                <a:solidFill>
                  <a:srgbClr val="002060"/>
                </a:solidFill>
                <a:latin typeface="Segoe UI Light" panose="020B0502040204020203" pitchFamily="34" charset="0"/>
                <a:cs typeface="Segoe UI Light" panose="020B0502040204020203" pitchFamily="34" charset="0"/>
              </a:rPr>
              <a:t>Logarithmic scaling consistent with Chinchilla scaling laws</a:t>
            </a:r>
          </a:p>
          <a:p>
            <a:r>
              <a:rPr lang="en-US" dirty="0">
                <a:solidFill>
                  <a:srgbClr val="002060"/>
                </a:solidFill>
                <a:latin typeface="Segoe UI Light" panose="020B0502040204020203" pitchFamily="34" charset="0"/>
                <a:cs typeface="Segoe UI Light" panose="020B0502040204020203" pitchFamily="34" charset="0"/>
              </a:rPr>
              <a:t>Motivates the collection of larger datasets and scaling encoding model sizes</a:t>
            </a:r>
          </a:p>
        </p:txBody>
      </p:sp>
      <p:pic>
        <p:nvPicPr>
          <p:cNvPr id="91" name="Google Shape;91;p19"/>
          <p:cNvPicPr preferRelativeResize="0"/>
          <p:nvPr/>
        </p:nvPicPr>
        <p:blipFill>
          <a:blip r:embed="rId3">
            <a:alphaModFix/>
          </a:blip>
          <a:stretch>
            <a:fillRect/>
          </a:stretch>
        </p:blipFill>
        <p:spPr>
          <a:xfrm>
            <a:off x="695050" y="2571750"/>
            <a:ext cx="7753900" cy="2336050"/>
          </a:xfrm>
          <a:prstGeom prst="rect">
            <a:avLst/>
          </a:prstGeom>
          <a:noFill/>
          <a:ln>
            <a:noFill/>
          </a:ln>
        </p:spPr>
      </p:pic>
      <p:sp>
        <p:nvSpPr>
          <p:cNvPr id="4" name="Slide Number Placeholder 3">
            <a:extLst>
              <a:ext uri="{FF2B5EF4-FFF2-40B4-BE49-F238E27FC236}">
                <a16:creationId xmlns:a16="http://schemas.microsoft.com/office/drawing/2014/main" id="{6609CBB8-D9E3-6786-6A04-81B372CB5670}"/>
              </a:ext>
            </a:extLst>
          </p:cNvPr>
          <p:cNvSpPr>
            <a:spLocks noGrp="1"/>
          </p:cNvSpPr>
          <p:nvPr>
            <p:ph type="sldNum" idx="12"/>
          </p:nvPr>
        </p:nvSpPr>
        <p:spPr/>
        <p:txBody>
          <a:bodyPr/>
          <a:lstStyle/>
          <a:p>
            <a:pPr marL="0" lvl="0" indent="0" algn="r" rtl="0">
              <a:spcBef>
                <a:spcPts val="0"/>
              </a:spcBef>
              <a:spcAft>
                <a:spcPts val="0"/>
              </a:spcAft>
              <a:buNone/>
            </a:pPr>
            <a:r>
              <a:rPr lang="en" dirty="0"/>
              <a:t>12/27</a:t>
            </a:r>
          </a:p>
        </p:txBody>
      </p:sp>
    </p:spTree>
    <p:extLst>
      <p:ext uri="{BB962C8B-B14F-4D97-AF65-F5344CB8AC3E}">
        <p14:creationId xmlns:p14="http://schemas.microsoft.com/office/powerpoint/2010/main" val="140927009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solidFill>
                  <a:srgbClr val="002060"/>
                </a:solidFill>
                <a:latin typeface="Segoe UI Light" panose="020B0502040204020203" pitchFamily="34" charset="0"/>
                <a:cs typeface="Segoe UI Light" panose="020B0502040204020203" pitchFamily="34" charset="0"/>
              </a:rPr>
              <a:t>Large-Scale Encoding Models</a:t>
            </a:r>
            <a:endParaRPr dirty="0">
              <a:solidFill>
                <a:srgbClr val="002060"/>
              </a:solidFill>
              <a:latin typeface="Segoe UI Light" panose="020B0502040204020203" pitchFamily="34" charset="0"/>
              <a:cs typeface="Segoe UI Light" panose="020B0502040204020203" pitchFamily="34" charset="0"/>
            </a:endParaRPr>
          </a:p>
        </p:txBody>
      </p:sp>
      <p:sp>
        <p:nvSpPr>
          <p:cNvPr id="2" name="Google Shape;140;p27">
            <a:extLst>
              <a:ext uri="{FF2B5EF4-FFF2-40B4-BE49-F238E27FC236}">
                <a16:creationId xmlns:a16="http://schemas.microsoft.com/office/drawing/2014/main" id="{5F4E6375-D195-A59A-A19F-5999F9B0E204}"/>
              </a:ext>
            </a:extLst>
          </p:cNvPr>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r>
              <a:rPr lang="en-US" dirty="0">
                <a:solidFill>
                  <a:srgbClr val="002060"/>
                </a:solidFill>
                <a:latin typeface="Segoe UI Light" panose="020B0502040204020203" pitchFamily="34" charset="0"/>
                <a:cs typeface="Segoe UI Light" panose="020B0502040204020203" pitchFamily="34" charset="0"/>
              </a:rPr>
              <a:t>How well can we predict voxelwise activity using available scaling approaches?</a:t>
            </a:r>
          </a:p>
        </p:txBody>
      </p:sp>
      <p:sp>
        <p:nvSpPr>
          <p:cNvPr id="3" name="Slide Number Placeholder 2">
            <a:extLst>
              <a:ext uri="{FF2B5EF4-FFF2-40B4-BE49-F238E27FC236}">
                <a16:creationId xmlns:a16="http://schemas.microsoft.com/office/drawing/2014/main" id="{862893A6-8ADE-9844-54D9-FE79C33AC914}"/>
              </a:ext>
            </a:extLst>
          </p:cNvPr>
          <p:cNvSpPr>
            <a:spLocks noGrp="1"/>
          </p:cNvSpPr>
          <p:nvPr>
            <p:ph type="sldNum" idx="12"/>
          </p:nvPr>
        </p:nvSpPr>
        <p:spPr/>
        <p:txBody>
          <a:bodyPr/>
          <a:lstStyle/>
          <a:p>
            <a:pPr marL="0" lvl="0" indent="0" algn="r" rtl="0">
              <a:spcBef>
                <a:spcPts val="0"/>
              </a:spcBef>
              <a:spcAft>
                <a:spcPts val="0"/>
              </a:spcAft>
              <a:buNone/>
            </a:pPr>
            <a:r>
              <a:rPr lang="en" dirty="0"/>
              <a:t>13/27</a:t>
            </a:r>
          </a:p>
        </p:txBody>
      </p:sp>
    </p:spTree>
    <p:extLst>
      <p:ext uri="{BB962C8B-B14F-4D97-AF65-F5344CB8AC3E}">
        <p14:creationId xmlns:p14="http://schemas.microsoft.com/office/powerpoint/2010/main" val="312651760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solidFill>
                  <a:srgbClr val="002060"/>
                </a:solidFill>
                <a:latin typeface="Segoe UI Light" panose="020B0502040204020203" pitchFamily="34" charset="0"/>
                <a:cs typeface="Segoe UI Light" panose="020B0502040204020203" pitchFamily="34" charset="0"/>
              </a:rPr>
              <a:t>Large-Scale Encoding Models</a:t>
            </a:r>
            <a:endParaRPr dirty="0">
              <a:solidFill>
                <a:srgbClr val="002060"/>
              </a:solidFill>
              <a:latin typeface="Segoe UI Light" panose="020B0502040204020203" pitchFamily="34" charset="0"/>
              <a:cs typeface="Segoe UI Light" panose="020B0502040204020203" pitchFamily="34" charset="0"/>
            </a:endParaRPr>
          </a:p>
        </p:txBody>
      </p:sp>
      <p:sp>
        <p:nvSpPr>
          <p:cNvPr id="2" name="Google Shape;140;p27">
            <a:extLst>
              <a:ext uri="{FF2B5EF4-FFF2-40B4-BE49-F238E27FC236}">
                <a16:creationId xmlns:a16="http://schemas.microsoft.com/office/drawing/2014/main" id="{5F4E6375-D195-A59A-A19F-5999F9B0E204}"/>
              </a:ext>
            </a:extLst>
          </p:cNvPr>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r>
              <a:rPr lang="en-US" dirty="0">
                <a:solidFill>
                  <a:srgbClr val="002060"/>
                </a:solidFill>
                <a:latin typeface="Segoe UI Light" panose="020B0502040204020203" pitchFamily="34" charset="0"/>
                <a:cs typeface="Segoe UI Light" panose="020B0502040204020203" pitchFamily="34" charset="0"/>
              </a:rPr>
              <a:t>How well can we predict voxelwise activity using available scaling approaches?</a:t>
            </a:r>
          </a:p>
          <a:p>
            <a:pPr lvl="1"/>
            <a:r>
              <a:rPr lang="en-US" dirty="0">
                <a:solidFill>
                  <a:srgbClr val="002060"/>
                </a:solidFill>
                <a:latin typeface="Segoe UI Light" panose="020B0502040204020203" pitchFamily="34" charset="0"/>
                <a:cs typeface="Segoe UI Light" panose="020B0502040204020203" pitchFamily="34" charset="0"/>
              </a:rPr>
              <a:t>Using OPT-30B, 20 hours of single-subject paired stimulus-response data </a:t>
            </a:r>
          </a:p>
          <a:p>
            <a:pPr marL="285750" indent="-285750">
              <a:spcAft>
                <a:spcPts val="1200"/>
              </a:spcAft>
            </a:pPr>
            <a:endParaRPr lang="en-US" dirty="0">
              <a:solidFill>
                <a:srgbClr val="002060"/>
              </a:solidFill>
              <a:latin typeface="Segoe UI Light" panose="020B0502040204020203" pitchFamily="34" charset="0"/>
              <a:cs typeface="Segoe UI Light" panose="020B0502040204020203" pitchFamily="34" charset="0"/>
            </a:endParaRPr>
          </a:p>
          <a:p>
            <a:pPr marL="285750" indent="-285750">
              <a:spcAft>
                <a:spcPts val="1200"/>
              </a:spcAft>
            </a:pPr>
            <a:endParaRPr lang="en-US" dirty="0">
              <a:solidFill>
                <a:srgbClr val="002060"/>
              </a:solidFill>
              <a:latin typeface="Segoe UI Light" panose="020B0502040204020203" pitchFamily="34" charset="0"/>
              <a:cs typeface="Segoe UI Light" panose="020B0502040204020203" pitchFamily="34" charset="0"/>
            </a:endParaRPr>
          </a:p>
          <a:p>
            <a:pPr marL="0" indent="0">
              <a:spcAft>
                <a:spcPts val="1200"/>
              </a:spcAft>
              <a:buNone/>
            </a:pPr>
            <a:endParaRPr dirty="0"/>
          </a:p>
        </p:txBody>
      </p:sp>
      <p:pic>
        <p:nvPicPr>
          <p:cNvPr id="4" name="Graphic 3">
            <a:extLst>
              <a:ext uri="{FF2B5EF4-FFF2-40B4-BE49-F238E27FC236}">
                <a16:creationId xmlns:a16="http://schemas.microsoft.com/office/drawing/2014/main" id="{0D104C67-06BA-9D96-8433-148016011F8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79620" y="2055192"/>
            <a:ext cx="4787735" cy="2236222"/>
          </a:xfrm>
          <a:prstGeom prst="rect">
            <a:avLst/>
          </a:prstGeom>
        </p:spPr>
      </p:pic>
      <p:pic>
        <p:nvPicPr>
          <p:cNvPr id="5" name="Graphic 4">
            <a:extLst>
              <a:ext uri="{FF2B5EF4-FFF2-40B4-BE49-F238E27FC236}">
                <a16:creationId xmlns:a16="http://schemas.microsoft.com/office/drawing/2014/main" id="{29F528DE-4018-5457-97FB-5986BCDBB2E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663525" y="4365710"/>
            <a:ext cx="1819923" cy="466499"/>
          </a:xfrm>
          <a:prstGeom prst="rect">
            <a:avLst/>
          </a:prstGeom>
        </p:spPr>
      </p:pic>
      <p:sp>
        <p:nvSpPr>
          <p:cNvPr id="3" name="Slide Number Placeholder 2">
            <a:extLst>
              <a:ext uri="{FF2B5EF4-FFF2-40B4-BE49-F238E27FC236}">
                <a16:creationId xmlns:a16="http://schemas.microsoft.com/office/drawing/2014/main" id="{595CE6AD-6FB5-1998-2233-2B15FDBEA6D9}"/>
              </a:ext>
            </a:extLst>
          </p:cNvPr>
          <p:cNvSpPr>
            <a:spLocks noGrp="1"/>
          </p:cNvSpPr>
          <p:nvPr>
            <p:ph type="sldNum" idx="12"/>
          </p:nvPr>
        </p:nvSpPr>
        <p:spPr/>
        <p:txBody>
          <a:bodyPr/>
          <a:lstStyle/>
          <a:p>
            <a:pPr marL="0" lvl="0" indent="0" algn="r" rtl="0">
              <a:spcBef>
                <a:spcPts val="0"/>
              </a:spcBef>
              <a:spcAft>
                <a:spcPts val="0"/>
              </a:spcAft>
              <a:buNone/>
            </a:pPr>
            <a:r>
              <a:rPr lang="en" dirty="0"/>
              <a:t>13/27</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solidFill>
                  <a:srgbClr val="002060"/>
                </a:solidFill>
                <a:latin typeface="Segoe UI Light" panose="020B0502040204020203" pitchFamily="34" charset="0"/>
                <a:cs typeface="Segoe UI Light" panose="020B0502040204020203" pitchFamily="34" charset="0"/>
              </a:rPr>
              <a:t>Large-Scale Encoding Models</a:t>
            </a:r>
            <a:endParaRPr dirty="0">
              <a:solidFill>
                <a:srgbClr val="002060"/>
              </a:solidFill>
              <a:latin typeface="Segoe UI Light" panose="020B0502040204020203" pitchFamily="34" charset="0"/>
              <a:cs typeface="Segoe UI Light" panose="020B0502040204020203" pitchFamily="34" charset="0"/>
            </a:endParaRPr>
          </a:p>
        </p:txBody>
      </p:sp>
      <p:sp>
        <p:nvSpPr>
          <p:cNvPr id="2" name="Google Shape;140;p27">
            <a:extLst>
              <a:ext uri="{FF2B5EF4-FFF2-40B4-BE49-F238E27FC236}">
                <a16:creationId xmlns:a16="http://schemas.microsoft.com/office/drawing/2014/main" id="{5F4E6375-D195-A59A-A19F-5999F9B0E204}"/>
              </a:ext>
            </a:extLst>
          </p:cNvPr>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r>
              <a:rPr lang="en-US" dirty="0">
                <a:solidFill>
                  <a:srgbClr val="002060"/>
                </a:solidFill>
                <a:latin typeface="Segoe UI Light" panose="020B0502040204020203" pitchFamily="34" charset="0"/>
                <a:cs typeface="Segoe UI Light" panose="020B0502040204020203" pitchFamily="34" charset="0"/>
              </a:rPr>
              <a:t>How well can we predict voxelwise activity using available scaling approaches?</a:t>
            </a:r>
          </a:p>
          <a:p>
            <a:pPr lvl="1"/>
            <a:r>
              <a:rPr lang="en-US" dirty="0">
                <a:solidFill>
                  <a:srgbClr val="002060"/>
                </a:solidFill>
                <a:latin typeface="Segoe UI Light" panose="020B0502040204020203" pitchFamily="34" charset="0"/>
                <a:cs typeface="Segoe UI Light" panose="020B0502040204020203" pitchFamily="34" charset="0"/>
              </a:rPr>
              <a:t>Using OPT-30B, 20 hours of single-subject paired stimulus-response data </a:t>
            </a:r>
          </a:p>
          <a:p>
            <a:pPr marL="285750" indent="-285750">
              <a:spcAft>
                <a:spcPts val="1200"/>
              </a:spcAft>
            </a:pPr>
            <a:endParaRPr lang="en-US" dirty="0">
              <a:solidFill>
                <a:srgbClr val="002060"/>
              </a:solidFill>
              <a:latin typeface="Segoe UI Light" panose="020B0502040204020203" pitchFamily="34" charset="0"/>
              <a:cs typeface="Segoe UI Light" panose="020B0502040204020203" pitchFamily="34" charset="0"/>
            </a:endParaRPr>
          </a:p>
          <a:p>
            <a:pPr marL="285750" indent="-285750">
              <a:spcAft>
                <a:spcPts val="1200"/>
              </a:spcAft>
            </a:pPr>
            <a:endParaRPr lang="en-US" dirty="0">
              <a:solidFill>
                <a:srgbClr val="002060"/>
              </a:solidFill>
              <a:latin typeface="Segoe UI Light" panose="020B0502040204020203" pitchFamily="34" charset="0"/>
              <a:cs typeface="Segoe UI Light" panose="020B0502040204020203" pitchFamily="34" charset="0"/>
            </a:endParaRPr>
          </a:p>
          <a:p>
            <a:pPr marL="0" indent="0">
              <a:spcAft>
                <a:spcPts val="1200"/>
              </a:spcAft>
              <a:buNone/>
            </a:pPr>
            <a:endParaRPr dirty="0"/>
          </a:p>
        </p:txBody>
      </p:sp>
      <p:pic>
        <p:nvPicPr>
          <p:cNvPr id="4" name="Graphic 3">
            <a:extLst>
              <a:ext uri="{FF2B5EF4-FFF2-40B4-BE49-F238E27FC236}">
                <a16:creationId xmlns:a16="http://schemas.microsoft.com/office/drawing/2014/main" id="{0D104C67-06BA-9D96-8433-148016011F8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79620" y="2055192"/>
            <a:ext cx="4787735" cy="2236222"/>
          </a:xfrm>
          <a:prstGeom prst="rect">
            <a:avLst/>
          </a:prstGeom>
        </p:spPr>
      </p:pic>
      <p:pic>
        <p:nvPicPr>
          <p:cNvPr id="7" name="Graphic 6">
            <a:extLst>
              <a:ext uri="{FF2B5EF4-FFF2-40B4-BE49-F238E27FC236}">
                <a16:creationId xmlns:a16="http://schemas.microsoft.com/office/drawing/2014/main" id="{73F3C2AE-C980-0E0F-431E-9D40486B78E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099435" y="1986866"/>
            <a:ext cx="3599015" cy="2346458"/>
          </a:xfrm>
          <a:prstGeom prst="rect">
            <a:avLst/>
          </a:prstGeom>
        </p:spPr>
      </p:pic>
      <p:pic>
        <p:nvPicPr>
          <p:cNvPr id="5" name="Graphic 4">
            <a:extLst>
              <a:ext uri="{FF2B5EF4-FFF2-40B4-BE49-F238E27FC236}">
                <a16:creationId xmlns:a16="http://schemas.microsoft.com/office/drawing/2014/main" id="{29F528DE-4018-5457-97FB-5986BCDBB2E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663525" y="4365710"/>
            <a:ext cx="1819923" cy="466499"/>
          </a:xfrm>
          <a:prstGeom prst="rect">
            <a:avLst/>
          </a:prstGeom>
        </p:spPr>
      </p:pic>
      <p:sp>
        <p:nvSpPr>
          <p:cNvPr id="6" name="Oval 5">
            <a:extLst>
              <a:ext uri="{FF2B5EF4-FFF2-40B4-BE49-F238E27FC236}">
                <a16:creationId xmlns:a16="http://schemas.microsoft.com/office/drawing/2014/main" id="{A8F5E7E8-37B2-E2D0-480F-65B6829BDF0C}"/>
              </a:ext>
            </a:extLst>
          </p:cNvPr>
          <p:cNvSpPr/>
          <p:nvPr/>
        </p:nvSpPr>
        <p:spPr>
          <a:xfrm>
            <a:off x="1663525" y="3508131"/>
            <a:ext cx="305952" cy="246184"/>
          </a:xfrm>
          <a:prstGeom prst="ellipse">
            <a:avLst/>
          </a:prstGeom>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solidFill>
                <a:schemeClr val="accent1"/>
              </a:solidFill>
            </a:endParaRPr>
          </a:p>
        </p:txBody>
      </p:sp>
      <p:pic>
        <p:nvPicPr>
          <p:cNvPr id="10" name="Graphic 9">
            <a:extLst>
              <a:ext uri="{FF2B5EF4-FFF2-40B4-BE49-F238E27FC236}">
                <a16:creationId xmlns:a16="http://schemas.microsoft.com/office/drawing/2014/main" id="{FF079D4B-773D-F2F0-10A5-7C1A60A03A0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974550" y="1955179"/>
            <a:ext cx="723900" cy="200025"/>
          </a:xfrm>
          <a:prstGeom prst="rect">
            <a:avLst/>
          </a:prstGeom>
        </p:spPr>
      </p:pic>
      <p:sp>
        <p:nvSpPr>
          <p:cNvPr id="3" name="Slide Number Placeholder 2">
            <a:extLst>
              <a:ext uri="{FF2B5EF4-FFF2-40B4-BE49-F238E27FC236}">
                <a16:creationId xmlns:a16="http://schemas.microsoft.com/office/drawing/2014/main" id="{687AD31E-2524-2B0B-CB9C-BF0908A14801}"/>
              </a:ext>
            </a:extLst>
          </p:cNvPr>
          <p:cNvSpPr>
            <a:spLocks noGrp="1"/>
          </p:cNvSpPr>
          <p:nvPr>
            <p:ph type="sldNum" idx="12"/>
          </p:nvPr>
        </p:nvSpPr>
        <p:spPr/>
        <p:txBody>
          <a:bodyPr/>
          <a:lstStyle/>
          <a:p>
            <a:pPr marL="0" lvl="0" indent="0" algn="r" rtl="0">
              <a:spcBef>
                <a:spcPts val="0"/>
              </a:spcBef>
              <a:spcAft>
                <a:spcPts val="0"/>
              </a:spcAft>
              <a:buNone/>
            </a:pPr>
            <a:r>
              <a:rPr lang="en" dirty="0"/>
              <a:t>13/27</a:t>
            </a:r>
          </a:p>
        </p:txBody>
      </p:sp>
    </p:spTree>
    <p:extLst>
      <p:ext uri="{BB962C8B-B14F-4D97-AF65-F5344CB8AC3E}">
        <p14:creationId xmlns:p14="http://schemas.microsoft.com/office/powerpoint/2010/main" val="20895481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3CFD0-79CD-B0F6-CF8E-7768BDFA7FC1}"/>
              </a:ext>
            </a:extLst>
          </p:cNvPr>
          <p:cNvSpPr>
            <a:spLocks noGrp="1"/>
          </p:cNvSpPr>
          <p:nvPr>
            <p:ph type="title"/>
          </p:nvPr>
        </p:nvSpPr>
        <p:spPr/>
        <p:txBody>
          <a:bodyPr>
            <a:normAutofit fontScale="90000"/>
          </a:bodyPr>
          <a:lstStyle/>
          <a:p>
            <a:r>
              <a:rPr lang="en-US" dirty="0">
                <a:solidFill>
                  <a:srgbClr val="002060"/>
                </a:solidFill>
                <a:latin typeface="Segoe UI Light" panose="020B0502040204020203" pitchFamily="34" charset="0"/>
                <a:cs typeface="Segoe UI Light" panose="020B0502040204020203" pitchFamily="34" charset="0"/>
              </a:rPr>
              <a:t>Room for Improvement</a:t>
            </a:r>
          </a:p>
        </p:txBody>
      </p:sp>
      <p:sp>
        <p:nvSpPr>
          <p:cNvPr id="3" name="Text Placeholder 2">
            <a:extLst>
              <a:ext uri="{FF2B5EF4-FFF2-40B4-BE49-F238E27FC236}">
                <a16:creationId xmlns:a16="http://schemas.microsoft.com/office/drawing/2014/main" id="{7352A5AE-A24A-F3DA-EE8F-D9FAAEB7A1D1}"/>
              </a:ext>
            </a:extLst>
          </p:cNvPr>
          <p:cNvSpPr>
            <a:spLocks noGrp="1"/>
          </p:cNvSpPr>
          <p:nvPr>
            <p:ph type="body" idx="1"/>
          </p:nvPr>
        </p:nvSpPr>
        <p:spPr/>
        <p:txBody>
          <a:bodyPr/>
          <a:lstStyle/>
          <a:p>
            <a:r>
              <a:rPr lang="en-US" dirty="0">
                <a:solidFill>
                  <a:srgbClr val="002060"/>
                </a:solidFill>
                <a:latin typeface="Segoe UI Light" panose="020B0502040204020203" pitchFamily="34" charset="0"/>
                <a:cs typeface="Segoe UI Light" panose="020B0502040204020203" pitchFamily="34" charset="0"/>
              </a:rPr>
              <a:t>Which areas of the brain have high signal but low predictability?</a:t>
            </a:r>
          </a:p>
          <a:p>
            <a:pPr lvl="1"/>
            <a:r>
              <a:rPr lang="en-US" dirty="0">
                <a:solidFill>
                  <a:srgbClr val="002060"/>
                </a:solidFill>
                <a:latin typeface="Segoe UI Light" panose="020B0502040204020203" pitchFamily="34" charset="0"/>
                <a:cs typeface="Segoe UI Light" panose="020B0502040204020203" pitchFamily="34" charset="0"/>
              </a:rPr>
              <a:t>Where is there </a:t>
            </a:r>
            <a:r>
              <a:rPr lang="en-US" b="1" dirty="0">
                <a:solidFill>
                  <a:srgbClr val="002060"/>
                </a:solidFill>
                <a:latin typeface="Segoe UI Light" panose="020B0502040204020203" pitchFamily="34" charset="0"/>
                <a:cs typeface="Segoe UI Light" panose="020B0502040204020203" pitchFamily="34" charset="0"/>
              </a:rPr>
              <a:t>room for improvement </a:t>
            </a:r>
            <a:r>
              <a:rPr lang="en-US" dirty="0">
                <a:solidFill>
                  <a:srgbClr val="002060"/>
                </a:solidFill>
                <a:latin typeface="Segoe UI Light" panose="020B0502040204020203" pitchFamily="34" charset="0"/>
                <a:cs typeface="Segoe UI Light" panose="020B0502040204020203" pitchFamily="34" charset="0"/>
              </a:rPr>
              <a:t>of our encoding models?</a:t>
            </a:r>
          </a:p>
        </p:txBody>
      </p:sp>
      <p:sp>
        <p:nvSpPr>
          <p:cNvPr id="4" name="Slide Number Placeholder 3">
            <a:extLst>
              <a:ext uri="{FF2B5EF4-FFF2-40B4-BE49-F238E27FC236}">
                <a16:creationId xmlns:a16="http://schemas.microsoft.com/office/drawing/2014/main" id="{08A4C946-9BA6-3A9E-0E8A-86DE5E94A9F7}"/>
              </a:ext>
            </a:extLst>
          </p:cNvPr>
          <p:cNvSpPr>
            <a:spLocks noGrp="1"/>
          </p:cNvSpPr>
          <p:nvPr>
            <p:ph type="sldNum" idx="12"/>
          </p:nvPr>
        </p:nvSpPr>
        <p:spPr/>
        <p:txBody>
          <a:bodyPr/>
          <a:lstStyle/>
          <a:p>
            <a:pPr marL="0" lvl="0" indent="0" algn="r" rtl="0">
              <a:spcBef>
                <a:spcPts val="0"/>
              </a:spcBef>
              <a:spcAft>
                <a:spcPts val="0"/>
              </a:spcAft>
              <a:buNone/>
            </a:pPr>
            <a:r>
              <a:rPr lang="en" dirty="0"/>
              <a:t>14/27</a:t>
            </a:r>
          </a:p>
        </p:txBody>
      </p:sp>
    </p:spTree>
    <p:extLst>
      <p:ext uri="{BB962C8B-B14F-4D97-AF65-F5344CB8AC3E}">
        <p14:creationId xmlns:p14="http://schemas.microsoft.com/office/powerpoint/2010/main" val="302768655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3CFD0-79CD-B0F6-CF8E-7768BDFA7FC1}"/>
              </a:ext>
            </a:extLst>
          </p:cNvPr>
          <p:cNvSpPr>
            <a:spLocks noGrp="1"/>
          </p:cNvSpPr>
          <p:nvPr>
            <p:ph type="title"/>
          </p:nvPr>
        </p:nvSpPr>
        <p:spPr/>
        <p:txBody>
          <a:bodyPr>
            <a:normAutofit fontScale="90000"/>
          </a:bodyPr>
          <a:lstStyle/>
          <a:p>
            <a:r>
              <a:rPr lang="en-US" dirty="0">
                <a:solidFill>
                  <a:srgbClr val="002060"/>
                </a:solidFill>
                <a:latin typeface="Segoe UI Light" panose="020B0502040204020203" pitchFamily="34" charset="0"/>
                <a:cs typeface="Segoe UI Light" panose="020B0502040204020203" pitchFamily="34" charset="0"/>
              </a:rPr>
              <a:t>Room for Improvement</a:t>
            </a:r>
          </a:p>
        </p:txBody>
      </p:sp>
      <p:sp>
        <p:nvSpPr>
          <p:cNvPr id="3" name="Text Placeholder 2">
            <a:extLst>
              <a:ext uri="{FF2B5EF4-FFF2-40B4-BE49-F238E27FC236}">
                <a16:creationId xmlns:a16="http://schemas.microsoft.com/office/drawing/2014/main" id="{7352A5AE-A24A-F3DA-EE8F-D9FAAEB7A1D1}"/>
              </a:ext>
            </a:extLst>
          </p:cNvPr>
          <p:cNvSpPr>
            <a:spLocks noGrp="1"/>
          </p:cNvSpPr>
          <p:nvPr>
            <p:ph type="body" idx="1"/>
          </p:nvPr>
        </p:nvSpPr>
        <p:spPr/>
        <p:txBody>
          <a:bodyPr/>
          <a:lstStyle/>
          <a:p>
            <a:r>
              <a:rPr lang="en-US" dirty="0">
                <a:solidFill>
                  <a:srgbClr val="002060"/>
                </a:solidFill>
                <a:latin typeface="Segoe UI Light" panose="020B0502040204020203" pitchFamily="34" charset="0"/>
                <a:cs typeface="Segoe UI Light" panose="020B0502040204020203" pitchFamily="34" charset="0"/>
              </a:rPr>
              <a:t>Which areas of the brain have high signal but low predictability?</a:t>
            </a:r>
          </a:p>
          <a:p>
            <a:pPr lvl="1"/>
            <a:r>
              <a:rPr lang="en-US" dirty="0">
                <a:solidFill>
                  <a:srgbClr val="002060"/>
                </a:solidFill>
                <a:latin typeface="Segoe UI Light" panose="020B0502040204020203" pitchFamily="34" charset="0"/>
                <a:cs typeface="Segoe UI Light" panose="020B0502040204020203" pitchFamily="34" charset="0"/>
              </a:rPr>
              <a:t>Where is there </a:t>
            </a:r>
            <a:r>
              <a:rPr lang="en-US" b="1" dirty="0">
                <a:solidFill>
                  <a:srgbClr val="002060"/>
                </a:solidFill>
                <a:latin typeface="Segoe UI Light" panose="020B0502040204020203" pitchFamily="34" charset="0"/>
                <a:cs typeface="Segoe UI Light" panose="020B0502040204020203" pitchFamily="34" charset="0"/>
              </a:rPr>
              <a:t>room for improvement </a:t>
            </a:r>
            <a:r>
              <a:rPr lang="en-US" dirty="0">
                <a:solidFill>
                  <a:srgbClr val="002060"/>
                </a:solidFill>
                <a:latin typeface="Segoe UI Light" panose="020B0502040204020203" pitchFamily="34" charset="0"/>
                <a:cs typeface="Segoe UI Light" panose="020B0502040204020203" pitchFamily="34" charset="0"/>
              </a:rPr>
              <a:t>of our encoding models?</a:t>
            </a:r>
          </a:p>
        </p:txBody>
      </p:sp>
      <p:pic>
        <p:nvPicPr>
          <p:cNvPr id="103" name="Google Shape;103;p21"/>
          <p:cNvPicPr preferRelativeResize="0"/>
          <p:nvPr/>
        </p:nvPicPr>
        <p:blipFill>
          <a:blip r:embed="rId3">
            <a:alphaModFix/>
          </a:blip>
          <a:stretch>
            <a:fillRect/>
          </a:stretch>
        </p:blipFill>
        <p:spPr>
          <a:xfrm>
            <a:off x="1291115" y="1885232"/>
            <a:ext cx="5963125" cy="2987443"/>
          </a:xfrm>
          <a:prstGeom prst="rect">
            <a:avLst/>
          </a:prstGeom>
          <a:noFill/>
          <a:ln>
            <a:noFill/>
          </a:ln>
        </p:spPr>
      </p:pic>
      <p:pic>
        <p:nvPicPr>
          <p:cNvPr id="104" name="Google Shape;104;p21"/>
          <p:cNvPicPr preferRelativeResize="0"/>
          <p:nvPr/>
        </p:nvPicPr>
        <p:blipFill>
          <a:blip r:embed="rId4">
            <a:alphaModFix/>
          </a:blip>
          <a:stretch>
            <a:fillRect/>
          </a:stretch>
        </p:blipFill>
        <p:spPr>
          <a:xfrm>
            <a:off x="7012730" y="3812833"/>
            <a:ext cx="1089005" cy="1059842"/>
          </a:xfrm>
          <a:prstGeom prst="rect">
            <a:avLst/>
          </a:prstGeom>
          <a:noFill/>
          <a:ln>
            <a:noFill/>
          </a:ln>
        </p:spPr>
      </p:pic>
      <p:sp>
        <p:nvSpPr>
          <p:cNvPr id="4" name="Slide Number Placeholder 3">
            <a:extLst>
              <a:ext uri="{FF2B5EF4-FFF2-40B4-BE49-F238E27FC236}">
                <a16:creationId xmlns:a16="http://schemas.microsoft.com/office/drawing/2014/main" id="{385E9645-8644-6DFD-F104-90E6D002B846}"/>
              </a:ext>
            </a:extLst>
          </p:cNvPr>
          <p:cNvSpPr>
            <a:spLocks noGrp="1"/>
          </p:cNvSpPr>
          <p:nvPr>
            <p:ph type="sldNum" idx="12"/>
          </p:nvPr>
        </p:nvSpPr>
        <p:spPr/>
        <p:txBody>
          <a:bodyPr/>
          <a:lstStyle/>
          <a:p>
            <a:pPr marL="0" lvl="0" indent="0" algn="r" rtl="0">
              <a:spcBef>
                <a:spcPts val="0"/>
              </a:spcBef>
              <a:spcAft>
                <a:spcPts val="0"/>
              </a:spcAft>
              <a:buNone/>
            </a:pPr>
            <a:r>
              <a:rPr lang="en" dirty="0"/>
              <a:t>14/27</a:t>
            </a:r>
          </a:p>
        </p:txBody>
      </p:sp>
    </p:spTree>
    <p:extLst>
      <p:ext uri="{BB962C8B-B14F-4D97-AF65-F5344CB8AC3E}">
        <p14:creationId xmlns:p14="http://schemas.microsoft.com/office/powerpoint/2010/main" val="365439494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3CFD0-79CD-B0F6-CF8E-7768BDFA7FC1}"/>
              </a:ext>
            </a:extLst>
          </p:cNvPr>
          <p:cNvSpPr>
            <a:spLocks noGrp="1"/>
          </p:cNvSpPr>
          <p:nvPr>
            <p:ph type="title"/>
          </p:nvPr>
        </p:nvSpPr>
        <p:spPr/>
        <p:txBody>
          <a:bodyPr>
            <a:normAutofit fontScale="90000"/>
          </a:bodyPr>
          <a:lstStyle/>
          <a:p>
            <a:r>
              <a:rPr lang="en-US" dirty="0">
                <a:solidFill>
                  <a:srgbClr val="002060"/>
                </a:solidFill>
                <a:latin typeface="Segoe UI Light" panose="020B0502040204020203" pitchFamily="34" charset="0"/>
                <a:cs typeface="Segoe UI Light" panose="020B0502040204020203" pitchFamily="34" charset="0"/>
              </a:rPr>
              <a:t>Room for Improvement</a:t>
            </a:r>
          </a:p>
        </p:txBody>
      </p:sp>
      <p:sp>
        <p:nvSpPr>
          <p:cNvPr id="3" name="Text Placeholder 2">
            <a:extLst>
              <a:ext uri="{FF2B5EF4-FFF2-40B4-BE49-F238E27FC236}">
                <a16:creationId xmlns:a16="http://schemas.microsoft.com/office/drawing/2014/main" id="{7352A5AE-A24A-F3DA-EE8F-D9FAAEB7A1D1}"/>
              </a:ext>
            </a:extLst>
          </p:cNvPr>
          <p:cNvSpPr>
            <a:spLocks noGrp="1"/>
          </p:cNvSpPr>
          <p:nvPr>
            <p:ph type="body" idx="1"/>
          </p:nvPr>
        </p:nvSpPr>
        <p:spPr/>
        <p:txBody>
          <a:bodyPr/>
          <a:lstStyle/>
          <a:p>
            <a:r>
              <a:rPr lang="en-US" dirty="0">
                <a:solidFill>
                  <a:srgbClr val="002060"/>
                </a:solidFill>
                <a:latin typeface="Segoe UI Light" panose="020B0502040204020203" pitchFamily="34" charset="0"/>
                <a:cs typeface="Segoe UI Light" panose="020B0502040204020203" pitchFamily="34" charset="0"/>
              </a:rPr>
              <a:t>Which areas of the brain have high signal but low predictability?</a:t>
            </a:r>
          </a:p>
          <a:p>
            <a:pPr lvl="1"/>
            <a:r>
              <a:rPr lang="en-US" dirty="0">
                <a:solidFill>
                  <a:srgbClr val="002060"/>
                </a:solidFill>
                <a:latin typeface="Segoe UI Light" panose="020B0502040204020203" pitchFamily="34" charset="0"/>
                <a:cs typeface="Segoe UI Light" panose="020B0502040204020203" pitchFamily="34" charset="0"/>
              </a:rPr>
              <a:t>Where is there </a:t>
            </a:r>
            <a:r>
              <a:rPr lang="en-US" b="1" dirty="0">
                <a:solidFill>
                  <a:srgbClr val="002060"/>
                </a:solidFill>
                <a:latin typeface="Segoe UI Light" panose="020B0502040204020203" pitchFamily="34" charset="0"/>
                <a:cs typeface="Segoe UI Light" panose="020B0502040204020203" pitchFamily="34" charset="0"/>
              </a:rPr>
              <a:t>room for improvement </a:t>
            </a:r>
            <a:r>
              <a:rPr lang="en-US" dirty="0">
                <a:solidFill>
                  <a:srgbClr val="002060"/>
                </a:solidFill>
                <a:latin typeface="Segoe UI Light" panose="020B0502040204020203" pitchFamily="34" charset="0"/>
                <a:cs typeface="Segoe UI Light" panose="020B0502040204020203" pitchFamily="34" charset="0"/>
              </a:rPr>
              <a:t>of our encoding models?</a:t>
            </a:r>
          </a:p>
        </p:txBody>
      </p:sp>
      <p:pic>
        <p:nvPicPr>
          <p:cNvPr id="103" name="Google Shape;103;p21"/>
          <p:cNvPicPr preferRelativeResize="0"/>
          <p:nvPr/>
        </p:nvPicPr>
        <p:blipFill>
          <a:blip r:embed="rId3">
            <a:alphaModFix/>
          </a:blip>
          <a:stretch>
            <a:fillRect/>
          </a:stretch>
        </p:blipFill>
        <p:spPr>
          <a:xfrm>
            <a:off x="1291115" y="1885232"/>
            <a:ext cx="5963125" cy="2987443"/>
          </a:xfrm>
          <a:prstGeom prst="rect">
            <a:avLst/>
          </a:prstGeom>
          <a:noFill/>
          <a:ln>
            <a:noFill/>
          </a:ln>
        </p:spPr>
      </p:pic>
      <p:pic>
        <p:nvPicPr>
          <p:cNvPr id="104" name="Google Shape;104;p21"/>
          <p:cNvPicPr preferRelativeResize="0"/>
          <p:nvPr/>
        </p:nvPicPr>
        <p:blipFill>
          <a:blip r:embed="rId4">
            <a:alphaModFix/>
          </a:blip>
          <a:stretch>
            <a:fillRect/>
          </a:stretch>
        </p:blipFill>
        <p:spPr>
          <a:xfrm>
            <a:off x="7012730" y="3812833"/>
            <a:ext cx="1089005" cy="1059842"/>
          </a:xfrm>
          <a:prstGeom prst="rect">
            <a:avLst/>
          </a:prstGeom>
          <a:noFill/>
          <a:ln>
            <a:noFill/>
          </a:ln>
        </p:spPr>
      </p:pic>
      <p:sp>
        <p:nvSpPr>
          <p:cNvPr id="4" name="Oval 3">
            <a:extLst>
              <a:ext uri="{FF2B5EF4-FFF2-40B4-BE49-F238E27FC236}">
                <a16:creationId xmlns:a16="http://schemas.microsoft.com/office/drawing/2014/main" id="{D0669210-9C4F-A463-595D-4DFE63786D61}"/>
              </a:ext>
            </a:extLst>
          </p:cNvPr>
          <p:cNvSpPr/>
          <p:nvPr/>
        </p:nvSpPr>
        <p:spPr>
          <a:xfrm>
            <a:off x="5019040" y="3647440"/>
            <a:ext cx="1168400" cy="447040"/>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E1DF0ABD-4EE4-A157-6A98-91CEC78F5F5F}"/>
              </a:ext>
            </a:extLst>
          </p:cNvPr>
          <p:cNvSpPr/>
          <p:nvPr/>
        </p:nvSpPr>
        <p:spPr>
          <a:xfrm>
            <a:off x="2399323" y="3423920"/>
            <a:ext cx="1168400" cy="447040"/>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BF2C565C-4BFC-7E00-CE0F-E65A482A7DF6}"/>
              </a:ext>
            </a:extLst>
          </p:cNvPr>
          <p:cNvSpPr/>
          <p:nvPr/>
        </p:nvSpPr>
        <p:spPr>
          <a:xfrm>
            <a:off x="4419600" y="2413635"/>
            <a:ext cx="904240" cy="447040"/>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D699015-1D3D-E480-E9E0-AA03C45E8449}"/>
              </a:ext>
            </a:extLst>
          </p:cNvPr>
          <p:cNvSpPr txBox="1"/>
          <p:nvPr/>
        </p:nvSpPr>
        <p:spPr>
          <a:xfrm>
            <a:off x="7557232" y="2174877"/>
            <a:ext cx="1071127" cy="307777"/>
          </a:xfrm>
          <a:prstGeom prst="rect">
            <a:avLst/>
          </a:prstGeom>
          <a:noFill/>
        </p:spPr>
        <p:txBody>
          <a:bodyPr wrap="none" rtlCol="0">
            <a:spAutoFit/>
          </a:bodyPr>
          <a:lstStyle/>
          <a:p>
            <a:r>
              <a:rPr lang="en-US" dirty="0">
                <a:solidFill>
                  <a:srgbClr val="FF0000"/>
                </a:solidFill>
                <a:latin typeface="Segoe UI Light" panose="020B0502040204020203" pitchFamily="34" charset="0"/>
                <a:cs typeface="Segoe UI Light" panose="020B0502040204020203" pitchFamily="34" charset="0"/>
              </a:rPr>
              <a:t>Lexical ROIs</a:t>
            </a:r>
          </a:p>
        </p:txBody>
      </p:sp>
      <p:sp>
        <p:nvSpPr>
          <p:cNvPr id="8" name="Slide Number Placeholder 7">
            <a:extLst>
              <a:ext uri="{FF2B5EF4-FFF2-40B4-BE49-F238E27FC236}">
                <a16:creationId xmlns:a16="http://schemas.microsoft.com/office/drawing/2014/main" id="{B8376FBE-E505-CCA3-98AF-955AA6399A24}"/>
              </a:ext>
            </a:extLst>
          </p:cNvPr>
          <p:cNvSpPr>
            <a:spLocks noGrp="1"/>
          </p:cNvSpPr>
          <p:nvPr>
            <p:ph type="sldNum" idx="12"/>
          </p:nvPr>
        </p:nvSpPr>
        <p:spPr/>
        <p:txBody>
          <a:bodyPr/>
          <a:lstStyle/>
          <a:p>
            <a:pPr marL="0" lvl="0" indent="0" algn="r" rtl="0">
              <a:spcBef>
                <a:spcPts val="0"/>
              </a:spcBef>
              <a:spcAft>
                <a:spcPts val="0"/>
              </a:spcAft>
              <a:buNone/>
            </a:pPr>
            <a:r>
              <a:rPr lang="en" dirty="0"/>
              <a:t>14/27</a:t>
            </a:r>
          </a:p>
        </p:txBody>
      </p:sp>
    </p:spTree>
    <p:extLst>
      <p:ext uri="{BB962C8B-B14F-4D97-AF65-F5344CB8AC3E}">
        <p14:creationId xmlns:p14="http://schemas.microsoft.com/office/powerpoint/2010/main" val="413374720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3CFD0-79CD-B0F6-CF8E-7768BDFA7FC1}"/>
              </a:ext>
            </a:extLst>
          </p:cNvPr>
          <p:cNvSpPr>
            <a:spLocks noGrp="1"/>
          </p:cNvSpPr>
          <p:nvPr>
            <p:ph type="title"/>
          </p:nvPr>
        </p:nvSpPr>
        <p:spPr/>
        <p:txBody>
          <a:bodyPr>
            <a:normAutofit fontScale="90000"/>
          </a:bodyPr>
          <a:lstStyle/>
          <a:p>
            <a:r>
              <a:rPr lang="en-US" dirty="0">
                <a:solidFill>
                  <a:srgbClr val="002060"/>
                </a:solidFill>
                <a:latin typeface="Segoe UI Light" panose="020B0502040204020203" pitchFamily="34" charset="0"/>
                <a:cs typeface="Segoe UI Light" panose="020B0502040204020203" pitchFamily="34" charset="0"/>
              </a:rPr>
              <a:t>Room for Improvement</a:t>
            </a:r>
          </a:p>
        </p:txBody>
      </p:sp>
      <p:sp>
        <p:nvSpPr>
          <p:cNvPr id="3" name="Text Placeholder 2">
            <a:extLst>
              <a:ext uri="{FF2B5EF4-FFF2-40B4-BE49-F238E27FC236}">
                <a16:creationId xmlns:a16="http://schemas.microsoft.com/office/drawing/2014/main" id="{7352A5AE-A24A-F3DA-EE8F-D9FAAEB7A1D1}"/>
              </a:ext>
            </a:extLst>
          </p:cNvPr>
          <p:cNvSpPr>
            <a:spLocks noGrp="1"/>
          </p:cNvSpPr>
          <p:nvPr>
            <p:ph type="body" idx="1"/>
          </p:nvPr>
        </p:nvSpPr>
        <p:spPr/>
        <p:txBody>
          <a:bodyPr/>
          <a:lstStyle/>
          <a:p>
            <a:r>
              <a:rPr lang="en-US" dirty="0">
                <a:solidFill>
                  <a:srgbClr val="002060"/>
                </a:solidFill>
                <a:latin typeface="Segoe UI Light" panose="020B0502040204020203" pitchFamily="34" charset="0"/>
                <a:cs typeface="Segoe UI Light" panose="020B0502040204020203" pitchFamily="34" charset="0"/>
              </a:rPr>
              <a:t>Which areas of the brain have high signal but low predictability?</a:t>
            </a:r>
          </a:p>
          <a:p>
            <a:pPr lvl="1"/>
            <a:r>
              <a:rPr lang="en-US" dirty="0">
                <a:solidFill>
                  <a:srgbClr val="002060"/>
                </a:solidFill>
                <a:latin typeface="Segoe UI Light" panose="020B0502040204020203" pitchFamily="34" charset="0"/>
                <a:cs typeface="Segoe UI Light" panose="020B0502040204020203" pitchFamily="34" charset="0"/>
              </a:rPr>
              <a:t>Where is there</a:t>
            </a:r>
            <a:r>
              <a:rPr lang="en-US" b="1" dirty="0">
                <a:solidFill>
                  <a:srgbClr val="002060"/>
                </a:solidFill>
                <a:latin typeface="Segoe UI Light" panose="020B0502040204020203" pitchFamily="34" charset="0"/>
                <a:cs typeface="Segoe UI Light" panose="020B0502040204020203" pitchFamily="34" charset="0"/>
              </a:rPr>
              <a:t> room for improvement </a:t>
            </a:r>
            <a:r>
              <a:rPr lang="en-US" dirty="0">
                <a:solidFill>
                  <a:srgbClr val="002060"/>
                </a:solidFill>
                <a:latin typeface="Segoe UI Light" panose="020B0502040204020203" pitchFamily="34" charset="0"/>
                <a:cs typeface="Segoe UI Light" panose="020B0502040204020203" pitchFamily="34" charset="0"/>
              </a:rPr>
              <a:t>of our encoding models?</a:t>
            </a:r>
          </a:p>
        </p:txBody>
      </p:sp>
      <p:pic>
        <p:nvPicPr>
          <p:cNvPr id="103" name="Google Shape;103;p21"/>
          <p:cNvPicPr preferRelativeResize="0"/>
          <p:nvPr/>
        </p:nvPicPr>
        <p:blipFill>
          <a:blip r:embed="rId3">
            <a:alphaModFix/>
          </a:blip>
          <a:stretch>
            <a:fillRect/>
          </a:stretch>
        </p:blipFill>
        <p:spPr>
          <a:xfrm>
            <a:off x="1291115" y="1885232"/>
            <a:ext cx="5963125" cy="2987443"/>
          </a:xfrm>
          <a:prstGeom prst="rect">
            <a:avLst/>
          </a:prstGeom>
          <a:noFill/>
          <a:ln>
            <a:noFill/>
          </a:ln>
        </p:spPr>
      </p:pic>
      <p:pic>
        <p:nvPicPr>
          <p:cNvPr id="104" name="Google Shape;104;p21"/>
          <p:cNvPicPr preferRelativeResize="0"/>
          <p:nvPr/>
        </p:nvPicPr>
        <p:blipFill>
          <a:blip r:embed="rId4">
            <a:alphaModFix/>
          </a:blip>
          <a:stretch>
            <a:fillRect/>
          </a:stretch>
        </p:blipFill>
        <p:spPr>
          <a:xfrm>
            <a:off x="7012730" y="3812833"/>
            <a:ext cx="1089005" cy="1059842"/>
          </a:xfrm>
          <a:prstGeom prst="rect">
            <a:avLst/>
          </a:prstGeom>
          <a:noFill/>
          <a:ln>
            <a:noFill/>
          </a:ln>
        </p:spPr>
      </p:pic>
      <p:sp>
        <p:nvSpPr>
          <p:cNvPr id="4" name="Oval 3">
            <a:extLst>
              <a:ext uri="{FF2B5EF4-FFF2-40B4-BE49-F238E27FC236}">
                <a16:creationId xmlns:a16="http://schemas.microsoft.com/office/drawing/2014/main" id="{D0669210-9C4F-A463-595D-4DFE63786D61}"/>
              </a:ext>
            </a:extLst>
          </p:cNvPr>
          <p:cNvSpPr/>
          <p:nvPr/>
        </p:nvSpPr>
        <p:spPr>
          <a:xfrm>
            <a:off x="5019040" y="3647440"/>
            <a:ext cx="1168400" cy="447040"/>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E1DF0ABD-4EE4-A157-6A98-91CEC78F5F5F}"/>
              </a:ext>
            </a:extLst>
          </p:cNvPr>
          <p:cNvSpPr/>
          <p:nvPr/>
        </p:nvSpPr>
        <p:spPr>
          <a:xfrm>
            <a:off x="2399323" y="3423920"/>
            <a:ext cx="1168400" cy="447040"/>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BF2C565C-4BFC-7E00-CE0F-E65A482A7DF6}"/>
              </a:ext>
            </a:extLst>
          </p:cNvPr>
          <p:cNvSpPr/>
          <p:nvPr/>
        </p:nvSpPr>
        <p:spPr>
          <a:xfrm>
            <a:off x="4419600" y="2413635"/>
            <a:ext cx="904240" cy="447040"/>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EBAC9B5D-D149-9936-9C69-57CF603A36AA}"/>
              </a:ext>
            </a:extLst>
          </p:cNvPr>
          <p:cNvSpPr/>
          <p:nvPr/>
        </p:nvSpPr>
        <p:spPr>
          <a:xfrm>
            <a:off x="6085840" y="2166457"/>
            <a:ext cx="1089005" cy="1006587"/>
          </a:xfrm>
          <a:prstGeom prst="ellipse">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2670437B-3E86-121C-7B0A-C9C3284287C3}"/>
              </a:ext>
            </a:extLst>
          </p:cNvPr>
          <p:cNvSpPr/>
          <p:nvPr/>
        </p:nvSpPr>
        <p:spPr>
          <a:xfrm>
            <a:off x="1291115" y="2212891"/>
            <a:ext cx="1168400" cy="1006587"/>
          </a:xfrm>
          <a:prstGeom prst="ellipse">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D2BC9FBB-A3F1-06AB-9D98-95F36E7C92F2}"/>
              </a:ext>
            </a:extLst>
          </p:cNvPr>
          <p:cNvSpPr txBox="1"/>
          <p:nvPr/>
        </p:nvSpPr>
        <p:spPr>
          <a:xfrm>
            <a:off x="7557232" y="2174877"/>
            <a:ext cx="1071127" cy="307777"/>
          </a:xfrm>
          <a:prstGeom prst="rect">
            <a:avLst/>
          </a:prstGeom>
          <a:noFill/>
        </p:spPr>
        <p:txBody>
          <a:bodyPr wrap="none" rtlCol="0">
            <a:spAutoFit/>
          </a:bodyPr>
          <a:lstStyle/>
          <a:p>
            <a:r>
              <a:rPr lang="en-US" dirty="0">
                <a:solidFill>
                  <a:srgbClr val="FF0000"/>
                </a:solidFill>
                <a:latin typeface="Segoe UI Light" panose="020B0502040204020203" pitchFamily="34" charset="0"/>
                <a:cs typeface="Segoe UI Light" panose="020B0502040204020203" pitchFamily="34" charset="0"/>
              </a:rPr>
              <a:t>Lexical ROIs</a:t>
            </a:r>
          </a:p>
        </p:txBody>
      </p:sp>
      <p:sp>
        <p:nvSpPr>
          <p:cNvPr id="10" name="TextBox 9">
            <a:extLst>
              <a:ext uri="{FF2B5EF4-FFF2-40B4-BE49-F238E27FC236}">
                <a16:creationId xmlns:a16="http://schemas.microsoft.com/office/drawing/2014/main" id="{786C8DC8-A433-566B-D5AB-25E6EB0CF090}"/>
              </a:ext>
            </a:extLst>
          </p:cNvPr>
          <p:cNvSpPr txBox="1"/>
          <p:nvPr/>
        </p:nvSpPr>
        <p:spPr>
          <a:xfrm>
            <a:off x="7557232" y="2483266"/>
            <a:ext cx="1383712" cy="307777"/>
          </a:xfrm>
          <a:prstGeom prst="rect">
            <a:avLst/>
          </a:prstGeom>
          <a:noFill/>
        </p:spPr>
        <p:txBody>
          <a:bodyPr wrap="none" rtlCol="0">
            <a:spAutoFit/>
          </a:bodyPr>
          <a:lstStyle/>
          <a:p>
            <a:r>
              <a:rPr lang="en-US" dirty="0">
                <a:solidFill>
                  <a:schemeClr val="accent1"/>
                </a:solidFill>
                <a:latin typeface="Segoe UI Light" panose="020B0502040204020203" pitchFamily="34" charset="0"/>
                <a:cs typeface="Segoe UI Light" panose="020B0502040204020203" pitchFamily="34" charset="0"/>
              </a:rPr>
              <a:t>Contextual ROIs</a:t>
            </a:r>
          </a:p>
        </p:txBody>
      </p:sp>
      <p:sp>
        <p:nvSpPr>
          <p:cNvPr id="11" name="Slide Number Placeholder 10">
            <a:extLst>
              <a:ext uri="{FF2B5EF4-FFF2-40B4-BE49-F238E27FC236}">
                <a16:creationId xmlns:a16="http://schemas.microsoft.com/office/drawing/2014/main" id="{2A6087B4-611D-E2AB-4772-014155AFA3AA}"/>
              </a:ext>
            </a:extLst>
          </p:cNvPr>
          <p:cNvSpPr>
            <a:spLocks noGrp="1"/>
          </p:cNvSpPr>
          <p:nvPr>
            <p:ph type="sldNum" idx="12"/>
          </p:nvPr>
        </p:nvSpPr>
        <p:spPr/>
        <p:txBody>
          <a:bodyPr/>
          <a:lstStyle/>
          <a:p>
            <a:pPr marL="0" lvl="0" indent="0" algn="r" rtl="0">
              <a:spcBef>
                <a:spcPts val="0"/>
              </a:spcBef>
              <a:spcAft>
                <a:spcPts val="0"/>
              </a:spcAft>
              <a:buNone/>
            </a:pPr>
            <a:r>
              <a:rPr lang="en" dirty="0"/>
              <a:t>14/27</a:t>
            </a:r>
          </a:p>
        </p:txBody>
      </p:sp>
    </p:spTree>
    <p:extLst>
      <p:ext uri="{BB962C8B-B14F-4D97-AF65-F5344CB8AC3E}">
        <p14:creationId xmlns:p14="http://schemas.microsoft.com/office/powerpoint/2010/main" val="164796091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9A63E6-5E87-CEB4-813E-C30F0A5F2BC6}"/>
              </a:ext>
            </a:extLst>
          </p:cNvPr>
          <p:cNvSpPr>
            <a:spLocks noGrp="1"/>
          </p:cNvSpPr>
          <p:nvPr>
            <p:ph type="title"/>
          </p:nvPr>
        </p:nvSpPr>
        <p:spPr/>
        <p:txBody>
          <a:bodyPr>
            <a:normAutofit fontScale="90000"/>
          </a:bodyPr>
          <a:lstStyle/>
          <a:p>
            <a:r>
              <a:rPr lang="en-US" dirty="0">
                <a:solidFill>
                  <a:srgbClr val="002060"/>
                </a:solidFill>
                <a:latin typeface="Segoe UI Light" panose="020B0502040204020203" pitchFamily="34" charset="0"/>
                <a:cs typeface="Segoe UI Light" panose="020B0502040204020203" pitchFamily="34" charset="0"/>
              </a:rPr>
              <a:t>Voxelwise Parametric Scaling Laws</a:t>
            </a:r>
          </a:p>
        </p:txBody>
      </p:sp>
      <p:sp>
        <p:nvSpPr>
          <p:cNvPr id="3" name="Text Placeholder 2">
            <a:extLst>
              <a:ext uri="{FF2B5EF4-FFF2-40B4-BE49-F238E27FC236}">
                <a16:creationId xmlns:a16="http://schemas.microsoft.com/office/drawing/2014/main" id="{5C749EBD-C0D0-98D8-C98A-6FE1009D13F4}"/>
              </a:ext>
            </a:extLst>
          </p:cNvPr>
          <p:cNvSpPr>
            <a:spLocks noGrp="1"/>
          </p:cNvSpPr>
          <p:nvPr>
            <p:ph type="body" idx="1"/>
          </p:nvPr>
        </p:nvSpPr>
        <p:spPr/>
        <p:txBody>
          <a:bodyPr>
            <a:normAutofit/>
          </a:bodyPr>
          <a:lstStyle/>
          <a:p>
            <a:r>
              <a:rPr lang="en-US" dirty="0">
                <a:solidFill>
                  <a:srgbClr val="002060"/>
                </a:solidFill>
                <a:latin typeface="Segoe UI Light" panose="020B0502040204020203" pitchFamily="34" charset="0"/>
                <a:cs typeface="Segoe UI Light" panose="020B0502040204020203" pitchFamily="34" charset="0"/>
              </a:rPr>
              <a:t>Does the encoding performance of some voxels scale more than others with model size and dataset size?</a:t>
            </a:r>
          </a:p>
        </p:txBody>
      </p:sp>
      <p:sp>
        <p:nvSpPr>
          <p:cNvPr id="4" name="Slide Number Placeholder 3">
            <a:extLst>
              <a:ext uri="{FF2B5EF4-FFF2-40B4-BE49-F238E27FC236}">
                <a16:creationId xmlns:a16="http://schemas.microsoft.com/office/drawing/2014/main" id="{CF6624A9-F4C2-043F-804B-3FDD00AF15C3}"/>
              </a:ext>
            </a:extLst>
          </p:cNvPr>
          <p:cNvSpPr>
            <a:spLocks noGrp="1"/>
          </p:cNvSpPr>
          <p:nvPr>
            <p:ph type="sldNum" idx="12"/>
          </p:nvPr>
        </p:nvSpPr>
        <p:spPr/>
        <p:txBody>
          <a:bodyPr/>
          <a:lstStyle/>
          <a:p>
            <a:pPr marL="0" lvl="0" indent="0" algn="r" rtl="0">
              <a:spcBef>
                <a:spcPts val="0"/>
              </a:spcBef>
              <a:spcAft>
                <a:spcPts val="0"/>
              </a:spcAft>
              <a:buNone/>
            </a:pPr>
            <a:r>
              <a:rPr lang="en" dirty="0"/>
              <a:t>15/27</a:t>
            </a:r>
          </a:p>
        </p:txBody>
      </p:sp>
    </p:spTree>
    <p:extLst>
      <p:ext uri="{BB962C8B-B14F-4D97-AF65-F5344CB8AC3E}">
        <p14:creationId xmlns:p14="http://schemas.microsoft.com/office/powerpoint/2010/main" val="4353706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A8C06B-2682-44D9-AC25-936EF29EE4D7}"/>
              </a:ext>
            </a:extLst>
          </p:cNvPr>
          <p:cNvSpPr>
            <a:spLocks noGrp="1"/>
          </p:cNvSpPr>
          <p:nvPr>
            <p:ph type="title"/>
          </p:nvPr>
        </p:nvSpPr>
        <p:spPr/>
        <p:txBody>
          <a:bodyPr>
            <a:normAutofit fontScale="90000"/>
          </a:bodyPr>
          <a:lstStyle/>
          <a:p>
            <a:r>
              <a:rPr lang="en-US" dirty="0">
                <a:solidFill>
                  <a:srgbClr val="002060"/>
                </a:solidFill>
                <a:latin typeface="Segoe UI Light" panose="020B0502040204020203" pitchFamily="34" charset="0"/>
                <a:cs typeface="Segoe UI Light" panose="020B0502040204020203" pitchFamily="34" charset="0"/>
              </a:rPr>
              <a:t>Language Processing in the Brain</a:t>
            </a:r>
          </a:p>
        </p:txBody>
      </p:sp>
      <p:pic>
        <p:nvPicPr>
          <p:cNvPr id="9" name="Graphic 8">
            <a:extLst>
              <a:ext uri="{FF2B5EF4-FFF2-40B4-BE49-F238E27FC236}">
                <a16:creationId xmlns:a16="http://schemas.microsoft.com/office/drawing/2014/main" id="{A737D260-59CE-4421-BBF7-232975346F6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78981" y="2452964"/>
            <a:ext cx="600528" cy="222438"/>
          </a:xfrm>
          <a:prstGeom prst="rect">
            <a:avLst/>
          </a:prstGeom>
        </p:spPr>
      </p:pic>
      <p:pic>
        <p:nvPicPr>
          <p:cNvPr id="1026" name="Picture 2">
            <a:extLst>
              <a:ext uri="{FF2B5EF4-FFF2-40B4-BE49-F238E27FC236}">
                <a16:creationId xmlns:a16="http://schemas.microsoft.com/office/drawing/2014/main" id="{A11E5F21-7368-4D54-8542-DA23C972585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80275" y="1551822"/>
            <a:ext cx="2422866" cy="2039856"/>
          </a:xfrm>
          <a:prstGeom prst="rect">
            <a:avLst/>
          </a:prstGeom>
          <a:noFill/>
          <a:extLst>
            <a:ext uri="{909E8E84-426E-40DD-AFC4-6F175D3DCCD1}">
              <a14:hiddenFill xmlns:a14="http://schemas.microsoft.com/office/drawing/2010/main">
                <a:solidFill>
                  <a:srgbClr val="FFFFFF"/>
                </a:solidFill>
              </a14:hiddenFill>
            </a:ext>
          </a:extLst>
        </p:spPr>
      </p:pic>
      <p:pic>
        <p:nvPicPr>
          <p:cNvPr id="11" name="Graphic 10">
            <a:extLst>
              <a:ext uri="{FF2B5EF4-FFF2-40B4-BE49-F238E27FC236}">
                <a16:creationId xmlns:a16="http://schemas.microsoft.com/office/drawing/2014/main" id="{A244D639-201A-4691-B5EF-EE853B917D1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203907" y="2452964"/>
            <a:ext cx="497184" cy="222438"/>
          </a:xfrm>
          <a:prstGeom prst="rect">
            <a:avLst/>
          </a:prstGeom>
        </p:spPr>
      </p:pic>
      <p:sp>
        <p:nvSpPr>
          <p:cNvPr id="10" name="TextBox 9">
            <a:extLst>
              <a:ext uri="{FF2B5EF4-FFF2-40B4-BE49-F238E27FC236}">
                <a16:creationId xmlns:a16="http://schemas.microsoft.com/office/drawing/2014/main" id="{FDA9C0C9-0D3D-4F31-BD66-79D9EB67ED4A}"/>
              </a:ext>
            </a:extLst>
          </p:cNvPr>
          <p:cNvSpPr txBox="1"/>
          <p:nvPr/>
        </p:nvSpPr>
        <p:spPr>
          <a:xfrm>
            <a:off x="6958952" y="2202471"/>
            <a:ext cx="2105108" cy="738664"/>
          </a:xfrm>
          <a:prstGeom prst="rect">
            <a:avLst/>
          </a:prstGeom>
          <a:noFill/>
        </p:spPr>
        <p:txBody>
          <a:bodyPr wrap="square" rtlCol="0">
            <a:spAutoFit/>
          </a:bodyPr>
          <a:lstStyle/>
          <a:p>
            <a:r>
              <a:rPr lang="en-US" sz="2100" i="1" dirty="0">
                <a:ea typeface="Malgun Gothic Semilight" panose="020B0502040204020203" pitchFamily="34" charset="-128"/>
                <a:cs typeface="Malgun Gothic Semilight" panose="020B0502040204020203" pitchFamily="34" charset="-128"/>
              </a:rPr>
              <a:t>Neural</a:t>
            </a:r>
            <a:r>
              <a:rPr lang="en-US" sz="2100" i="1" dirty="0"/>
              <a:t> </a:t>
            </a:r>
          </a:p>
          <a:p>
            <a:r>
              <a:rPr lang="en-US" sz="2100" i="1" dirty="0"/>
              <a:t>Response</a:t>
            </a:r>
          </a:p>
        </p:txBody>
      </p:sp>
      <p:pic>
        <p:nvPicPr>
          <p:cNvPr id="13" name="Graphic 12">
            <a:extLst>
              <a:ext uri="{FF2B5EF4-FFF2-40B4-BE49-F238E27FC236}">
                <a16:creationId xmlns:a16="http://schemas.microsoft.com/office/drawing/2014/main" id="{9934005B-8F0D-47DC-8BC0-62D933EE2E8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855131" y="3086794"/>
            <a:ext cx="5957239" cy="669410"/>
          </a:xfrm>
          <a:prstGeom prst="rect">
            <a:avLst/>
          </a:prstGeom>
        </p:spPr>
      </p:pic>
      <p:sp>
        <p:nvSpPr>
          <p:cNvPr id="17" name="TextBox 16">
            <a:extLst>
              <a:ext uri="{FF2B5EF4-FFF2-40B4-BE49-F238E27FC236}">
                <a16:creationId xmlns:a16="http://schemas.microsoft.com/office/drawing/2014/main" id="{70DDA12E-674F-48BF-ACB0-6A9FFBE4EC93}"/>
              </a:ext>
            </a:extLst>
          </p:cNvPr>
          <p:cNvSpPr txBox="1"/>
          <p:nvPr/>
        </p:nvSpPr>
        <p:spPr>
          <a:xfrm>
            <a:off x="4606252" y="6043220"/>
            <a:ext cx="317133" cy="253916"/>
          </a:xfrm>
          <a:prstGeom prst="rect">
            <a:avLst/>
          </a:prstGeom>
          <a:noFill/>
        </p:spPr>
        <p:txBody>
          <a:bodyPr wrap="square" rtlCol="0">
            <a:spAutoFit/>
          </a:bodyPr>
          <a:lstStyle/>
          <a:p>
            <a:endParaRPr lang="en-US" sz="1050" dirty="0"/>
          </a:p>
        </p:txBody>
      </p:sp>
      <p:pic>
        <p:nvPicPr>
          <p:cNvPr id="18" name="Picture 2" descr="❓ Question Mark Emoji Meaning with Pictures: from A to Z">
            <a:extLst>
              <a:ext uri="{FF2B5EF4-FFF2-40B4-BE49-F238E27FC236}">
                <a16:creationId xmlns:a16="http://schemas.microsoft.com/office/drawing/2014/main" id="{C2F93C1C-D91B-4079-A604-178BB7C8041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06252" y="3875484"/>
            <a:ext cx="675542" cy="67554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1E5C2859-2743-4E37-B457-CE6D7036A28C}"/>
              </a:ext>
            </a:extLst>
          </p:cNvPr>
          <p:cNvPicPr>
            <a:picLocks noChangeAspect="1"/>
          </p:cNvPicPr>
          <p:nvPr/>
        </p:nvPicPr>
        <p:blipFill>
          <a:blip r:embed="rId9"/>
          <a:stretch>
            <a:fillRect/>
          </a:stretch>
        </p:blipFill>
        <p:spPr>
          <a:xfrm>
            <a:off x="79940" y="2143125"/>
            <a:ext cx="2814638" cy="857250"/>
          </a:xfrm>
          <a:prstGeom prst="rect">
            <a:avLst/>
          </a:prstGeom>
        </p:spPr>
      </p:pic>
      <p:sp>
        <p:nvSpPr>
          <p:cNvPr id="3" name="Slide Number Placeholder 2">
            <a:extLst>
              <a:ext uri="{FF2B5EF4-FFF2-40B4-BE49-F238E27FC236}">
                <a16:creationId xmlns:a16="http://schemas.microsoft.com/office/drawing/2014/main" id="{00267BB8-3E5D-080E-3866-99522744C652}"/>
              </a:ext>
            </a:extLst>
          </p:cNvPr>
          <p:cNvSpPr>
            <a:spLocks noGrp="1"/>
          </p:cNvSpPr>
          <p:nvPr>
            <p:ph type="sldNum" sz="quarter" idx="12"/>
          </p:nvPr>
        </p:nvSpPr>
        <p:spPr/>
        <p:txBody>
          <a:bodyPr/>
          <a:lstStyle/>
          <a:p>
            <a:r>
              <a:rPr lang="en-US" dirty="0"/>
              <a:t>2</a:t>
            </a:r>
            <a:r>
              <a:rPr lang="en" dirty="0"/>
              <a:t>/27</a:t>
            </a:r>
            <a:endParaRPr lang="en-US" dirty="0"/>
          </a:p>
        </p:txBody>
      </p:sp>
    </p:spTree>
    <p:extLst>
      <p:ext uri="{BB962C8B-B14F-4D97-AF65-F5344CB8AC3E}">
        <p14:creationId xmlns:p14="http://schemas.microsoft.com/office/powerpoint/2010/main" val="109035217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9A63E6-5E87-CEB4-813E-C30F0A5F2BC6}"/>
              </a:ext>
            </a:extLst>
          </p:cNvPr>
          <p:cNvSpPr>
            <a:spLocks noGrp="1"/>
          </p:cNvSpPr>
          <p:nvPr>
            <p:ph type="title"/>
          </p:nvPr>
        </p:nvSpPr>
        <p:spPr/>
        <p:txBody>
          <a:bodyPr>
            <a:normAutofit fontScale="90000"/>
          </a:bodyPr>
          <a:lstStyle/>
          <a:p>
            <a:r>
              <a:rPr lang="en-US" dirty="0">
                <a:solidFill>
                  <a:srgbClr val="002060"/>
                </a:solidFill>
                <a:latin typeface="Segoe UI Light" panose="020B0502040204020203" pitchFamily="34" charset="0"/>
                <a:cs typeface="Segoe UI Light" panose="020B0502040204020203" pitchFamily="34" charset="0"/>
              </a:rPr>
              <a:t>Voxelwise Parametric Scaling Laws</a:t>
            </a:r>
          </a:p>
        </p:txBody>
      </p:sp>
      <p:sp>
        <p:nvSpPr>
          <p:cNvPr id="3" name="Text Placeholder 2">
            <a:extLst>
              <a:ext uri="{FF2B5EF4-FFF2-40B4-BE49-F238E27FC236}">
                <a16:creationId xmlns:a16="http://schemas.microsoft.com/office/drawing/2014/main" id="{5C749EBD-C0D0-98D8-C98A-6FE1009D13F4}"/>
              </a:ext>
            </a:extLst>
          </p:cNvPr>
          <p:cNvSpPr>
            <a:spLocks noGrp="1"/>
          </p:cNvSpPr>
          <p:nvPr>
            <p:ph type="body" idx="1"/>
          </p:nvPr>
        </p:nvSpPr>
        <p:spPr/>
        <p:txBody>
          <a:bodyPr>
            <a:normAutofit/>
          </a:bodyPr>
          <a:lstStyle/>
          <a:p>
            <a:r>
              <a:rPr lang="en-US" dirty="0">
                <a:solidFill>
                  <a:srgbClr val="002060"/>
                </a:solidFill>
                <a:latin typeface="Segoe UI Light" panose="020B0502040204020203" pitchFamily="34" charset="0"/>
                <a:cs typeface="Segoe UI Light" panose="020B0502040204020203" pitchFamily="34" charset="0"/>
              </a:rPr>
              <a:t>Does the encoding performance of some voxels scale more than others with model size and dataset size?</a:t>
            </a:r>
          </a:p>
        </p:txBody>
      </p:sp>
      <p:pic>
        <p:nvPicPr>
          <p:cNvPr id="5" name="Graphic 4">
            <a:extLst>
              <a:ext uri="{FF2B5EF4-FFF2-40B4-BE49-F238E27FC236}">
                <a16:creationId xmlns:a16="http://schemas.microsoft.com/office/drawing/2014/main" id="{1152C4FA-D794-016C-9A8F-7C592294A31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72719" y="2321031"/>
            <a:ext cx="3937188" cy="1953980"/>
          </a:xfrm>
          <a:prstGeom prst="rect">
            <a:avLst/>
          </a:prstGeom>
        </p:spPr>
      </p:pic>
      <p:pic>
        <p:nvPicPr>
          <p:cNvPr id="7" name="Graphic 6">
            <a:extLst>
              <a:ext uri="{FF2B5EF4-FFF2-40B4-BE49-F238E27FC236}">
                <a16:creationId xmlns:a16="http://schemas.microsoft.com/office/drawing/2014/main" id="{786C1106-7BBE-FD3E-C005-BBC30F88CE9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66799" y="4422842"/>
            <a:ext cx="2061079" cy="294440"/>
          </a:xfrm>
          <a:prstGeom prst="rect">
            <a:avLst/>
          </a:prstGeom>
        </p:spPr>
      </p:pic>
      <p:sp>
        <p:nvSpPr>
          <p:cNvPr id="12" name="TextBox 11">
            <a:extLst>
              <a:ext uri="{FF2B5EF4-FFF2-40B4-BE49-F238E27FC236}">
                <a16:creationId xmlns:a16="http://schemas.microsoft.com/office/drawing/2014/main" id="{9CA796E6-9137-90FB-4970-B81DAAABF792}"/>
              </a:ext>
            </a:extLst>
          </p:cNvPr>
          <p:cNvSpPr txBox="1"/>
          <p:nvPr/>
        </p:nvSpPr>
        <p:spPr>
          <a:xfrm>
            <a:off x="1405938" y="2013254"/>
            <a:ext cx="2001520" cy="307777"/>
          </a:xfrm>
          <a:prstGeom prst="rect">
            <a:avLst/>
          </a:prstGeom>
          <a:noFill/>
        </p:spPr>
        <p:txBody>
          <a:bodyPr wrap="square" rtlCol="0">
            <a:spAutoFit/>
          </a:bodyPr>
          <a:lstStyle/>
          <a:p>
            <a:r>
              <a:rPr lang="en-US" dirty="0">
                <a:solidFill>
                  <a:srgbClr val="002060"/>
                </a:solidFill>
                <a:latin typeface="Segoe UI Light" panose="020B0502040204020203" pitchFamily="34" charset="0"/>
                <a:cs typeface="Segoe UI Light" panose="020B0502040204020203" pitchFamily="34" charset="0"/>
              </a:rPr>
              <a:t>Parameter Scaling</a:t>
            </a:r>
          </a:p>
        </p:txBody>
      </p:sp>
      <p:sp>
        <p:nvSpPr>
          <p:cNvPr id="4" name="TextBox 3">
            <a:extLst>
              <a:ext uri="{FF2B5EF4-FFF2-40B4-BE49-F238E27FC236}">
                <a16:creationId xmlns:a16="http://schemas.microsoft.com/office/drawing/2014/main" id="{910EEBFB-939E-A72F-8553-D0FB82178EFC}"/>
              </a:ext>
            </a:extLst>
          </p:cNvPr>
          <p:cNvSpPr txBox="1"/>
          <p:nvPr/>
        </p:nvSpPr>
        <p:spPr>
          <a:xfrm>
            <a:off x="1376159" y="4732061"/>
            <a:ext cx="2061078" cy="307777"/>
          </a:xfrm>
          <a:prstGeom prst="rect">
            <a:avLst/>
          </a:prstGeom>
          <a:noFill/>
        </p:spPr>
        <p:txBody>
          <a:bodyPr wrap="square" rtlCol="0">
            <a:spAutoFit/>
          </a:bodyPr>
          <a:lstStyle/>
          <a:p>
            <a:r>
              <a:rPr lang="en-US" dirty="0">
                <a:solidFill>
                  <a:srgbClr val="002060"/>
                </a:solidFill>
                <a:latin typeface="Segoe UI Light" panose="020B0502040204020203" pitchFamily="34" charset="0"/>
                <a:cs typeface="Segoe UI Light" panose="020B0502040204020203" pitchFamily="34" charset="0"/>
              </a:rPr>
              <a:t>Scaling Coefficient</a:t>
            </a:r>
          </a:p>
        </p:txBody>
      </p:sp>
      <p:sp>
        <p:nvSpPr>
          <p:cNvPr id="6" name="Slide Number Placeholder 5">
            <a:extLst>
              <a:ext uri="{FF2B5EF4-FFF2-40B4-BE49-F238E27FC236}">
                <a16:creationId xmlns:a16="http://schemas.microsoft.com/office/drawing/2014/main" id="{E9DC07B9-DD8B-C6CE-C4EC-CD2C2EE00E73}"/>
              </a:ext>
            </a:extLst>
          </p:cNvPr>
          <p:cNvSpPr>
            <a:spLocks noGrp="1"/>
          </p:cNvSpPr>
          <p:nvPr>
            <p:ph type="sldNum" idx="12"/>
          </p:nvPr>
        </p:nvSpPr>
        <p:spPr/>
        <p:txBody>
          <a:bodyPr/>
          <a:lstStyle/>
          <a:p>
            <a:pPr marL="0" lvl="0" indent="0" algn="r" rtl="0">
              <a:spcBef>
                <a:spcPts val="0"/>
              </a:spcBef>
              <a:spcAft>
                <a:spcPts val="0"/>
              </a:spcAft>
              <a:buNone/>
            </a:pPr>
            <a:r>
              <a:rPr lang="en" dirty="0"/>
              <a:t>15/27</a:t>
            </a:r>
          </a:p>
        </p:txBody>
      </p:sp>
    </p:spTree>
    <p:extLst>
      <p:ext uri="{BB962C8B-B14F-4D97-AF65-F5344CB8AC3E}">
        <p14:creationId xmlns:p14="http://schemas.microsoft.com/office/powerpoint/2010/main" val="68563956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9A63E6-5E87-CEB4-813E-C30F0A5F2BC6}"/>
              </a:ext>
            </a:extLst>
          </p:cNvPr>
          <p:cNvSpPr>
            <a:spLocks noGrp="1"/>
          </p:cNvSpPr>
          <p:nvPr>
            <p:ph type="title"/>
          </p:nvPr>
        </p:nvSpPr>
        <p:spPr/>
        <p:txBody>
          <a:bodyPr>
            <a:normAutofit fontScale="90000"/>
          </a:bodyPr>
          <a:lstStyle/>
          <a:p>
            <a:r>
              <a:rPr lang="en-US" dirty="0">
                <a:solidFill>
                  <a:srgbClr val="002060"/>
                </a:solidFill>
                <a:latin typeface="Segoe UI Light" panose="020B0502040204020203" pitchFamily="34" charset="0"/>
                <a:cs typeface="Segoe UI Light" panose="020B0502040204020203" pitchFamily="34" charset="0"/>
              </a:rPr>
              <a:t>Voxelwise Parametric Scaling Laws</a:t>
            </a:r>
          </a:p>
        </p:txBody>
      </p:sp>
      <p:sp>
        <p:nvSpPr>
          <p:cNvPr id="3" name="Text Placeholder 2">
            <a:extLst>
              <a:ext uri="{FF2B5EF4-FFF2-40B4-BE49-F238E27FC236}">
                <a16:creationId xmlns:a16="http://schemas.microsoft.com/office/drawing/2014/main" id="{5C749EBD-C0D0-98D8-C98A-6FE1009D13F4}"/>
              </a:ext>
            </a:extLst>
          </p:cNvPr>
          <p:cNvSpPr>
            <a:spLocks noGrp="1"/>
          </p:cNvSpPr>
          <p:nvPr>
            <p:ph type="body" idx="1"/>
          </p:nvPr>
        </p:nvSpPr>
        <p:spPr/>
        <p:txBody>
          <a:bodyPr>
            <a:normAutofit/>
          </a:bodyPr>
          <a:lstStyle/>
          <a:p>
            <a:r>
              <a:rPr lang="en-US" dirty="0">
                <a:solidFill>
                  <a:srgbClr val="002060"/>
                </a:solidFill>
                <a:latin typeface="Segoe UI Light" panose="020B0502040204020203" pitchFamily="34" charset="0"/>
                <a:cs typeface="Segoe UI Light" panose="020B0502040204020203" pitchFamily="34" charset="0"/>
              </a:rPr>
              <a:t>Does the encoding performance of some voxels scale more than others with model size and dataset size?</a:t>
            </a:r>
          </a:p>
        </p:txBody>
      </p:sp>
      <p:pic>
        <p:nvPicPr>
          <p:cNvPr id="5" name="Graphic 4">
            <a:extLst>
              <a:ext uri="{FF2B5EF4-FFF2-40B4-BE49-F238E27FC236}">
                <a16:creationId xmlns:a16="http://schemas.microsoft.com/office/drawing/2014/main" id="{1152C4FA-D794-016C-9A8F-7C592294A31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72719" y="2321031"/>
            <a:ext cx="3937188" cy="1953980"/>
          </a:xfrm>
          <a:prstGeom prst="rect">
            <a:avLst/>
          </a:prstGeom>
        </p:spPr>
      </p:pic>
      <p:pic>
        <p:nvPicPr>
          <p:cNvPr id="7" name="Graphic 6">
            <a:extLst>
              <a:ext uri="{FF2B5EF4-FFF2-40B4-BE49-F238E27FC236}">
                <a16:creationId xmlns:a16="http://schemas.microsoft.com/office/drawing/2014/main" id="{786C1106-7BBE-FD3E-C005-BBC30F88CE9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66799" y="4422842"/>
            <a:ext cx="2061079" cy="294440"/>
          </a:xfrm>
          <a:prstGeom prst="rect">
            <a:avLst/>
          </a:prstGeom>
        </p:spPr>
      </p:pic>
      <p:pic>
        <p:nvPicPr>
          <p:cNvPr id="9" name="Graphic 8">
            <a:extLst>
              <a:ext uri="{FF2B5EF4-FFF2-40B4-BE49-F238E27FC236}">
                <a16:creationId xmlns:a16="http://schemas.microsoft.com/office/drawing/2014/main" id="{9D2970AE-613D-BEB8-76B2-6CBB9A4E7A7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706528" y="2321031"/>
            <a:ext cx="3937184" cy="1953980"/>
          </a:xfrm>
          <a:prstGeom prst="rect">
            <a:avLst/>
          </a:prstGeom>
        </p:spPr>
      </p:pic>
      <p:pic>
        <p:nvPicPr>
          <p:cNvPr id="11" name="Graphic 10">
            <a:extLst>
              <a:ext uri="{FF2B5EF4-FFF2-40B4-BE49-F238E27FC236}">
                <a16:creationId xmlns:a16="http://schemas.microsoft.com/office/drawing/2014/main" id="{46A53862-8C75-51AB-11FA-4BFF07659E9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689600" y="4418287"/>
            <a:ext cx="1971040" cy="293864"/>
          </a:xfrm>
          <a:prstGeom prst="rect">
            <a:avLst/>
          </a:prstGeom>
        </p:spPr>
      </p:pic>
      <p:sp>
        <p:nvSpPr>
          <p:cNvPr id="12" name="TextBox 11">
            <a:extLst>
              <a:ext uri="{FF2B5EF4-FFF2-40B4-BE49-F238E27FC236}">
                <a16:creationId xmlns:a16="http://schemas.microsoft.com/office/drawing/2014/main" id="{9CA796E6-9137-90FB-4970-B81DAAABF792}"/>
              </a:ext>
            </a:extLst>
          </p:cNvPr>
          <p:cNvSpPr txBox="1"/>
          <p:nvPr/>
        </p:nvSpPr>
        <p:spPr>
          <a:xfrm>
            <a:off x="1405938" y="2013254"/>
            <a:ext cx="2001520" cy="307777"/>
          </a:xfrm>
          <a:prstGeom prst="rect">
            <a:avLst/>
          </a:prstGeom>
          <a:noFill/>
        </p:spPr>
        <p:txBody>
          <a:bodyPr wrap="square" rtlCol="0">
            <a:spAutoFit/>
          </a:bodyPr>
          <a:lstStyle/>
          <a:p>
            <a:r>
              <a:rPr lang="en-US" dirty="0">
                <a:solidFill>
                  <a:srgbClr val="002060"/>
                </a:solidFill>
                <a:latin typeface="Segoe UI Light" panose="020B0502040204020203" pitchFamily="34" charset="0"/>
                <a:cs typeface="Segoe UI Light" panose="020B0502040204020203" pitchFamily="34" charset="0"/>
              </a:rPr>
              <a:t>Parameter Scaling</a:t>
            </a:r>
          </a:p>
        </p:txBody>
      </p:sp>
      <p:sp>
        <p:nvSpPr>
          <p:cNvPr id="14" name="TextBox 13">
            <a:extLst>
              <a:ext uri="{FF2B5EF4-FFF2-40B4-BE49-F238E27FC236}">
                <a16:creationId xmlns:a16="http://schemas.microsoft.com/office/drawing/2014/main" id="{53715FEA-CA83-CB5A-38E4-41C6D4B430A2}"/>
              </a:ext>
            </a:extLst>
          </p:cNvPr>
          <p:cNvSpPr txBox="1"/>
          <p:nvPr/>
        </p:nvSpPr>
        <p:spPr>
          <a:xfrm>
            <a:off x="5852160" y="2013253"/>
            <a:ext cx="4572000" cy="307777"/>
          </a:xfrm>
          <a:prstGeom prst="rect">
            <a:avLst/>
          </a:prstGeom>
          <a:noFill/>
        </p:spPr>
        <p:txBody>
          <a:bodyPr wrap="square">
            <a:spAutoFit/>
          </a:bodyPr>
          <a:lstStyle/>
          <a:p>
            <a:r>
              <a:rPr lang="en-US" dirty="0">
                <a:solidFill>
                  <a:srgbClr val="002060"/>
                </a:solidFill>
                <a:latin typeface="Segoe UI Light" panose="020B0502040204020203" pitchFamily="34" charset="0"/>
                <a:cs typeface="Segoe UI Light" panose="020B0502040204020203" pitchFamily="34" charset="0"/>
              </a:rPr>
              <a:t>Dataset Size Scaling</a:t>
            </a:r>
          </a:p>
        </p:txBody>
      </p:sp>
      <p:sp>
        <p:nvSpPr>
          <p:cNvPr id="4" name="TextBox 3">
            <a:extLst>
              <a:ext uri="{FF2B5EF4-FFF2-40B4-BE49-F238E27FC236}">
                <a16:creationId xmlns:a16="http://schemas.microsoft.com/office/drawing/2014/main" id="{2BA108F7-B40B-9E3C-8958-EB6DC02E6D9F}"/>
              </a:ext>
            </a:extLst>
          </p:cNvPr>
          <p:cNvSpPr txBox="1"/>
          <p:nvPr/>
        </p:nvSpPr>
        <p:spPr>
          <a:xfrm>
            <a:off x="1376159" y="4732061"/>
            <a:ext cx="2061078" cy="307777"/>
          </a:xfrm>
          <a:prstGeom prst="rect">
            <a:avLst/>
          </a:prstGeom>
          <a:noFill/>
        </p:spPr>
        <p:txBody>
          <a:bodyPr wrap="square" rtlCol="0">
            <a:spAutoFit/>
          </a:bodyPr>
          <a:lstStyle/>
          <a:p>
            <a:r>
              <a:rPr lang="en-US" dirty="0">
                <a:solidFill>
                  <a:srgbClr val="002060"/>
                </a:solidFill>
                <a:latin typeface="Segoe UI Light" panose="020B0502040204020203" pitchFamily="34" charset="0"/>
                <a:cs typeface="Segoe UI Light" panose="020B0502040204020203" pitchFamily="34" charset="0"/>
              </a:rPr>
              <a:t>Scaling Coefficient</a:t>
            </a:r>
          </a:p>
        </p:txBody>
      </p:sp>
      <p:sp>
        <p:nvSpPr>
          <p:cNvPr id="6" name="TextBox 5">
            <a:extLst>
              <a:ext uri="{FF2B5EF4-FFF2-40B4-BE49-F238E27FC236}">
                <a16:creationId xmlns:a16="http://schemas.microsoft.com/office/drawing/2014/main" id="{942E88F3-2E96-CEBF-128B-D9D56DC8B72B}"/>
              </a:ext>
            </a:extLst>
          </p:cNvPr>
          <p:cNvSpPr txBox="1"/>
          <p:nvPr/>
        </p:nvSpPr>
        <p:spPr>
          <a:xfrm>
            <a:off x="5852160" y="4732061"/>
            <a:ext cx="2061078" cy="307777"/>
          </a:xfrm>
          <a:prstGeom prst="rect">
            <a:avLst/>
          </a:prstGeom>
          <a:noFill/>
        </p:spPr>
        <p:txBody>
          <a:bodyPr wrap="square" rtlCol="0">
            <a:spAutoFit/>
          </a:bodyPr>
          <a:lstStyle/>
          <a:p>
            <a:r>
              <a:rPr lang="en-US" dirty="0">
                <a:solidFill>
                  <a:srgbClr val="002060"/>
                </a:solidFill>
                <a:latin typeface="Segoe UI Light" panose="020B0502040204020203" pitchFamily="34" charset="0"/>
                <a:cs typeface="Segoe UI Light" panose="020B0502040204020203" pitchFamily="34" charset="0"/>
              </a:rPr>
              <a:t>Scaling Coefficient</a:t>
            </a:r>
          </a:p>
        </p:txBody>
      </p:sp>
      <p:sp>
        <p:nvSpPr>
          <p:cNvPr id="8" name="Slide Number Placeholder 7">
            <a:extLst>
              <a:ext uri="{FF2B5EF4-FFF2-40B4-BE49-F238E27FC236}">
                <a16:creationId xmlns:a16="http://schemas.microsoft.com/office/drawing/2014/main" id="{6C647B5C-80CC-9667-7D4E-78941BC708FB}"/>
              </a:ext>
            </a:extLst>
          </p:cNvPr>
          <p:cNvSpPr>
            <a:spLocks noGrp="1"/>
          </p:cNvSpPr>
          <p:nvPr>
            <p:ph type="sldNum" idx="12"/>
          </p:nvPr>
        </p:nvSpPr>
        <p:spPr/>
        <p:txBody>
          <a:bodyPr/>
          <a:lstStyle/>
          <a:p>
            <a:pPr marL="0" lvl="0" indent="0" algn="r" rtl="0">
              <a:spcBef>
                <a:spcPts val="0"/>
              </a:spcBef>
              <a:spcAft>
                <a:spcPts val="0"/>
              </a:spcAft>
              <a:buNone/>
            </a:pPr>
            <a:r>
              <a:rPr lang="en" dirty="0"/>
              <a:t>15/27</a:t>
            </a:r>
          </a:p>
        </p:txBody>
      </p:sp>
    </p:spTree>
    <p:extLst>
      <p:ext uri="{BB962C8B-B14F-4D97-AF65-F5344CB8AC3E}">
        <p14:creationId xmlns:p14="http://schemas.microsoft.com/office/powerpoint/2010/main" val="382192451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2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a:solidFill>
                  <a:srgbClr val="002060"/>
                </a:solidFill>
                <a:latin typeface="Segoe UI Light" panose="020B0502040204020203" pitchFamily="34" charset="0"/>
                <a:cs typeface="Segoe UI Light" panose="020B0502040204020203" pitchFamily="34" charset="0"/>
              </a:rPr>
              <a:t>Nonlinearities in Encoding Models</a:t>
            </a:r>
            <a:endParaRPr dirty="0"/>
          </a:p>
        </p:txBody>
      </p:sp>
      <p:sp>
        <p:nvSpPr>
          <p:cNvPr id="116" name="Google Shape;116;p2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r>
              <a:rPr lang="en-US" dirty="0">
                <a:solidFill>
                  <a:srgbClr val="002060"/>
                </a:solidFill>
                <a:latin typeface="Segoe UI Light" panose="020B0502040204020203" pitchFamily="34" charset="0"/>
                <a:cs typeface="Segoe UI Light" panose="020B0502040204020203" pitchFamily="34" charset="0"/>
              </a:rPr>
              <a:t>Current ridge regression approaches to encoding are not expressive!</a:t>
            </a:r>
          </a:p>
          <a:p>
            <a:pPr lvl="1"/>
            <a:r>
              <a:rPr lang="en-US" dirty="0">
                <a:solidFill>
                  <a:srgbClr val="002060"/>
                </a:solidFill>
                <a:latin typeface="Segoe UI Light" panose="020B0502040204020203" pitchFamily="34" charset="0"/>
                <a:cs typeface="Segoe UI Light" panose="020B0502040204020203" pitchFamily="34" charset="0"/>
              </a:rPr>
              <a:t>Can only learn functions that are linear in our embedding space </a:t>
            </a:r>
            <a:r>
              <a:rPr lang="en-US" i="1" dirty="0">
                <a:solidFill>
                  <a:srgbClr val="002060"/>
                </a:solidFill>
                <a:latin typeface="Segoe UI Light" panose="020B0502040204020203" pitchFamily="34" charset="0"/>
                <a:cs typeface="Segoe UI Light" panose="020B0502040204020203" pitchFamily="34" charset="0"/>
              </a:rPr>
              <a:t>M</a:t>
            </a:r>
            <a:endParaRPr lang="en-US" dirty="0">
              <a:solidFill>
                <a:srgbClr val="002060"/>
              </a:solidFill>
              <a:latin typeface="Segoe UI Light" panose="020B0502040204020203" pitchFamily="34" charset="0"/>
              <a:cs typeface="Segoe UI Light" panose="020B0502040204020203" pitchFamily="34" charset="0"/>
            </a:endParaRPr>
          </a:p>
          <a:p>
            <a:pPr lvl="1"/>
            <a:r>
              <a:rPr lang="en-US" dirty="0">
                <a:solidFill>
                  <a:srgbClr val="002060"/>
                </a:solidFill>
                <a:latin typeface="Segoe UI Light" panose="020B0502040204020203" pitchFamily="34" charset="0"/>
                <a:cs typeface="Segoe UI Light" panose="020B0502040204020203" pitchFamily="34" charset="0"/>
              </a:rPr>
              <a:t>But room for improvement analysis suggests there are many areas that are not linear in </a:t>
            </a:r>
            <a:r>
              <a:rPr lang="en-US" i="1" dirty="0">
                <a:solidFill>
                  <a:srgbClr val="002060"/>
                </a:solidFill>
                <a:latin typeface="Segoe UI Light" panose="020B0502040204020203" pitchFamily="34" charset="0"/>
                <a:cs typeface="Segoe UI Light" panose="020B0502040204020203" pitchFamily="34" charset="0"/>
              </a:rPr>
              <a:t>M</a:t>
            </a:r>
            <a:endParaRPr lang="en-US" i="1" dirty="0"/>
          </a:p>
          <a:p>
            <a:pPr marL="742950" lvl="1" indent="-285750">
              <a:spcAft>
                <a:spcPts val="1200"/>
              </a:spcAft>
            </a:pPr>
            <a:endParaRPr lang="en-US" dirty="0"/>
          </a:p>
        </p:txBody>
      </p:sp>
      <p:sp>
        <p:nvSpPr>
          <p:cNvPr id="2" name="Slide Number Placeholder 1">
            <a:extLst>
              <a:ext uri="{FF2B5EF4-FFF2-40B4-BE49-F238E27FC236}">
                <a16:creationId xmlns:a16="http://schemas.microsoft.com/office/drawing/2014/main" id="{0C185EA9-56CC-2404-2DF5-C6AE355793B8}"/>
              </a:ext>
            </a:extLst>
          </p:cNvPr>
          <p:cNvSpPr>
            <a:spLocks noGrp="1"/>
          </p:cNvSpPr>
          <p:nvPr>
            <p:ph type="sldNum" idx="12"/>
          </p:nvPr>
        </p:nvSpPr>
        <p:spPr/>
        <p:txBody>
          <a:bodyPr/>
          <a:lstStyle/>
          <a:p>
            <a:pPr marL="0" lvl="0" indent="0" algn="r" rtl="0">
              <a:spcBef>
                <a:spcPts val="0"/>
              </a:spcBef>
              <a:spcAft>
                <a:spcPts val="0"/>
              </a:spcAft>
              <a:buNone/>
            </a:pPr>
            <a:r>
              <a:rPr lang="en" dirty="0"/>
              <a:t>16/27</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2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a:solidFill>
                  <a:srgbClr val="002060"/>
                </a:solidFill>
                <a:latin typeface="Segoe UI Light" panose="020B0502040204020203" pitchFamily="34" charset="0"/>
                <a:cs typeface="Segoe UI Light" panose="020B0502040204020203" pitchFamily="34" charset="0"/>
              </a:rPr>
              <a:t>Nonlinearities in Encoding Models</a:t>
            </a:r>
            <a:endParaRPr dirty="0"/>
          </a:p>
        </p:txBody>
      </p:sp>
      <p:sp>
        <p:nvSpPr>
          <p:cNvPr id="116" name="Google Shape;116;p2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r>
              <a:rPr lang="en-US" dirty="0">
                <a:solidFill>
                  <a:srgbClr val="002060"/>
                </a:solidFill>
                <a:latin typeface="Segoe UI Light" panose="020B0502040204020203" pitchFamily="34" charset="0"/>
                <a:cs typeface="Segoe UI Light" panose="020B0502040204020203" pitchFamily="34" charset="0"/>
              </a:rPr>
              <a:t>Current ridge regression approaches to encoding are not expressive!</a:t>
            </a:r>
          </a:p>
          <a:p>
            <a:pPr lvl="1"/>
            <a:r>
              <a:rPr lang="en-US" dirty="0">
                <a:solidFill>
                  <a:srgbClr val="002060"/>
                </a:solidFill>
                <a:latin typeface="Segoe UI Light" panose="020B0502040204020203" pitchFamily="34" charset="0"/>
                <a:cs typeface="Segoe UI Light" panose="020B0502040204020203" pitchFamily="34" charset="0"/>
              </a:rPr>
              <a:t>Can only learn functions that are linear in our embedding space </a:t>
            </a:r>
            <a:r>
              <a:rPr lang="en-US" i="1" dirty="0">
                <a:solidFill>
                  <a:srgbClr val="002060"/>
                </a:solidFill>
                <a:latin typeface="Segoe UI Light" panose="020B0502040204020203" pitchFamily="34" charset="0"/>
                <a:cs typeface="Segoe UI Light" panose="020B0502040204020203" pitchFamily="34" charset="0"/>
              </a:rPr>
              <a:t>M</a:t>
            </a:r>
            <a:endParaRPr lang="en-US" dirty="0">
              <a:solidFill>
                <a:srgbClr val="002060"/>
              </a:solidFill>
              <a:latin typeface="Segoe UI Light" panose="020B0502040204020203" pitchFamily="34" charset="0"/>
              <a:cs typeface="Segoe UI Light" panose="020B0502040204020203" pitchFamily="34" charset="0"/>
            </a:endParaRPr>
          </a:p>
          <a:p>
            <a:pPr lvl="1"/>
            <a:r>
              <a:rPr lang="en-US" dirty="0">
                <a:solidFill>
                  <a:srgbClr val="002060"/>
                </a:solidFill>
                <a:latin typeface="Segoe UI Light" panose="020B0502040204020203" pitchFamily="34" charset="0"/>
                <a:cs typeface="Segoe UI Light" panose="020B0502040204020203" pitchFamily="34" charset="0"/>
              </a:rPr>
              <a:t>But room for improvement analysis suggests there are many areas that are not linear in M</a:t>
            </a:r>
          </a:p>
          <a:p>
            <a:pPr lvl="1"/>
            <a:r>
              <a:rPr lang="en-US" dirty="0">
                <a:solidFill>
                  <a:srgbClr val="002060"/>
                </a:solidFill>
                <a:latin typeface="Segoe UI Light" panose="020B0502040204020203" pitchFamily="34" charset="0"/>
                <a:cs typeface="Segoe UI Light" panose="020B0502040204020203" pitchFamily="34" charset="0"/>
              </a:rPr>
              <a:t>Can we learn nonlinearities using end-to-end techniques?</a:t>
            </a:r>
            <a:endParaRPr lang="en-US" dirty="0"/>
          </a:p>
          <a:p>
            <a:pPr marL="742950" lvl="1" indent="-285750">
              <a:spcAft>
                <a:spcPts val="1200"/>
              </a:spcAft>
            </a:pPr>
            <a:endParaRPr lang="en-US" dirty="0"/>
          </a:p>
        </p:txBody>
      </p:sp>
      <p:pic>
        <p:nvPicPr>
          <p:cNvPr id="2" name="Picture 1" descr="A screenshot of a computer&#10;&#10;Description automatically generated">
            <a:extLst>
              <a:ext uri="{FF2B5EF4-FFF2-40B4-BE49-F238E27FC236}">
                <a16:creationId xmlns:a16="http://schemas.microsoft.com/office/drawing/2014/main" id="{86604C7C-948C-5560-1822-9E5C7DCAFE25}"/>
              </a:ext>
            </a:extLst>
          </p:cNvPr>
          <p:cNvPicPr>
            <a:picLocks noChangeAspect="1"/>
          </p:cNvPicPr>
          <p:nvPr/>
        </p:nvPicPr>
        <p:blipFill>
          <a:blip r:embed="rId3"/>
          <a:stretch>
            <a:fillRect/>
          </a:stretch>
        </p:blipFill>
        <p:spPr>
          <a:xfrm>
            <a:off x="0" y="2889582"/>
            <a:ext cx="9144000" cy="1808893"/>
          </a:xfrm>
          <a:prstGeom prst="rect">
            <a:avLst/>
          </a:prstGeom>
        </p:spPr>
      </p:pic>
      <p:sp>
        <p:nvSpPr>
          <p:cNvPr id="3" name="Slide Number Placeholder 2">
            <a:extLst>
              <a:ext uri="{FF2B5EF4-FFF2-40B4-BE49-F238E27FC236}">
                <a16:creationId xmlns:a16="http://schemas.microsoft.com/office/drawing/2014/main" id="{B2A66473-5991-E065-820F-5822A6B23BEB}"/>
              </a:ext>
            </a:extLst>
          </p:cNvPr>
          <p:cNvSpPr>
            <a:spLocks noGrp="1"/>
          </p:cNvSpPr>
          <p:nvPr>
            <p:ph type="sldNum" idx="12"/>
          </p:nvPr>
        </p:nvSpPr>
        <p:spPr/>
        <p:txBody>
          <a:bodyPr/>
          <a:lstStyle/>
          <a:p>
            <a:pPr marL="0" lvl="0" indent="0" algn="r" rtl="0">
              <a:spcBef>
                <a:spcPts val="0"/>
              </a:spcBef>
              <a:spcAft>
                <a:spcPts val="0"/>
              </a:spcAft>
              <a:buNone/>
            </a:pPr>
            <a:r>
              <a:rPr lang="en" dirty="0"/>
              <a:t>16/27</a:t>
            </a:r>
          </a:p>
        </p:txBody>
      </p:sp>
    </p:spTree>
    <p:extLst>
      <p:ext uri="{BB962C8B-B14F-4D97-AF65-F5344CB8AC3E}">
        <p14:creationId xmlns:p14="http://schemas.microsoft.com/office/powerpoint/2010/main" val="104079330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2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a:solidFill>
                  <a:srgbClr val="002060"/>
                </a:solidFill>
                <a:latin typeface="Segoe UI Light" panose="020B0502040204020203" pitchFamily="34" charset="0"/>
                <a:cs typeface="Segoe UI Light" panose="020B0502040204020203" pitchFamily="34" charset="0"/>
              </a:rPr>
              <a:t>Nonlinearities in Encoding Models</a:t>
            </a:r>
            <a:endParaRPr dirty="0"/>
          </a:p>
        </p:txBody>
      </p:sp>
      <p:sp>
        <p:nvSpPr>
          <p:cNvPr id="116" name="Google Shape;116;p2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r>
              <a:rPr lang="en-US" dirty="0">
                <a:solidFill>
                  <a:srgbClr val="002060"/>
                </a:solidFill>
                <a:latin typeface="Segoe UI Light" panose="020B0502040204020203" pitchFamily="34" charset="0"/>
                <a:cs typeface="Segoe UI Light" panose="020B0502040204020203" pitchFamily="34" charset="0"/>
              </a:rPr>
              <a:t>Current ridge regression approaches to encoding are not expressive!</a:t>
            </a:r>
          </a:p>
          <a:p>
            <a:pPr lvl="1"/>
            <a:r>
              <a:rPr lang="en-US" dirty="0">
                <a:solidFill>
                  <a:srgbClr val="002060"/>
                </a:solidFill>
                <a:latin typeface="Segoe UI Light" panose="020B0502040204020203" pitchFamily="34" charset="0"/>
                <a:cs typeface="Segoe UI Light" panose="020B0502040204020203" pitchFamily="34" charset="0"/>
              </a:rPr>
              <a:t>Can only learn functions that are linear in our embedding space </a:t>
            </a:r>
            <a:r>
              <a:rPr lang="en-US" i="1" dirty="0">
                <a:solidFill>
                  <a:srgbClr val="002060"/>
                </a:solidFill>
                <a:latin typeface="Segoe UI Light" panose="020B0502040204020203" pitchFamily="34" charset="0"/>
                <a:cs typeface="Segoe UI Light" panose="020B0502040204020203" pitchFamily="34" charset="0"/>
              </a:rPr>
              <a:t>M</a:t>
            </a:r>
            <a:endParaRPr lang="en-US" dirty="0">
              <a:solidFill>
                <a:srgbClr val="002060"/>
              </a:solidFill>
              <a:latin typeface="Segoe UI Light" panose="020B0502040204020203" pitchFamily="34" charset="0"/>
              <a:cs typeface="Segoe UI Light" panose="020B0502040204020203" pitchFamily="34" charset="0"/>
            </a:endParaRPr>
          </a:p>
          <a:p>
            <a:pPr lvl="1"/>
            <a:r>
              <a:rPr lang="en-US" dirty="0">
                <a:solidFill>
                  <a:srgbClr val="002060"/>
                </a:solidFill>
                <a:latin typeface="Segoe UI Light" panose="020B0502040204020203" pitchFamily="34" charset="0"/>
                <a:cs typeface="Segoe UI Light" panose="020B0502040204020203" pitchFamily="34" charset="0"/>
              </a:rPr>
              <a:t>But room for improvement analysis suggests there are many areas that are not linear in M</a:t>
            </a:r>
          </a:p>
          <a:p>
            <a:pPr lvl="1"/>
            <a:r>
              <a:rPr lang="en-US" dirty="0">
                <a:solidFill>
                  <a:srgbClr val="002060"/>
                </a:solidFill>
                <a:latin typeface="Segoe UI Light" panose="020B0502040204020203" pitchFamily="34" charset="0"/>
                <a:cs typeface="Segoe UI Light" panose="020B0502040204020203" pitchFamily="34" charset="0"/>
              </a:rPr>
              <a:t>Can we learn nonlinearities using end-to-end techniques?</a:t>
            </a:r>
            <a:endParaRPr lang="en-US" dirty="0"/>
          </a:p>
          <a:p>
            <a:pPr marL="742950" lvl="1" indent="-285750">
              <a:spcAft>
                <a:spcPts val="1200"/>
              </a:spcAft>
            </a:pPr>
            <a:endParaRPr lang="en-US" dirty="0"/>
          </a:p>
        </p:txBody>
      </p:sp>
      <p:pic>
        <p:nvPicPr>
          <p:cNvPr id="2" name="Picture 1" descr="A screenshot of a computer&#10;&#10;Description automatically generated">
            <a:extLst>
              <a:ext uri="{FF2B5EF4-FFF2-40B4-BE49-F238E27FC236}">
                <a16:creationId xmlns:a16="http://schemas.microsoft.com/office/drawing/2014/main" id="{86604C7C-948C-5560-1822-9E5C7DCAFE25}"/>
              </a:ext>
            </a:extLst>
          </p:cNvPr>
          <p:cNvPicPr>
            <a:picLocks noChangeAspect="1"/>
          </p:cNvPicPr>
          <p:nvPr/>
        </p:nvPicPr>
        <p:blipFill>
          <a:blip r:embed="rId3"/>
          <a:stretch>
            <a:fillRect/>
          </a:stretch>
        </p:blipFill>
        <p:spPr>
          <a:xfrm>
            <a:off x="0" y="2889582"/>
            <a:ext cx="9144000" cy="1808893"/>
          </a:xfrm>
          <a:prstGeom prst="rect">
            <a:avLst/>
          </a:prstGeom>
        </p:spPr>
      </p:pic>
      <p:cxnSp>
        <p:nvCxnSpPr>
          <p:cNvPr id="4" name="Straight Arrow Connector 3">
            <a:extLst>
              <a:ext uri="{FF2B5EF4-FFF2-40B4-BE49-F238E27FC236}">
                <a16:creationId xmlns:a16="http://schemas.microsoft.com/office/drawing/2014/main" id="{3742F637-5871-631E-FDE5-33201C3F706C}"/>
              </a:ext>
            </a:extLst>
          </p:cNvPr>
          <p:cNvCxnSpPr/>
          <p:nvPr/>
        </p:nvCxnSpPr>
        <p:spPr>
          <a:xfrm>
            <a:off x="3098800" y="3017520"/>
            <a:ext cx="0" cy="2844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E938315F-34EB-2C21-7886-FE74394A14D4}"/>
              </a:ext>
            </a:extLst>
          </p:cNvPr>
          <p:cNvSpPr txBox="1"/>
          <p:nvPr/>
        </p:nvSpPr>
        <p:spPr>
          <a:xfrm>
            <a:off x="2473468" y="2703328"/>
            <a:ext cx="1250663" cy="307777"/>
          </a:xfrm>
          <a:prstGeom prst="rect">
            <a:avLst/>
          </a:prstGeom>
          <a:noFill/>
        </p:spPr>
        <p:txBody>
          <a:bodyPr wrap="none" rtlCol="0">
            <a:spAutoFit/>
          </a:bodyPr>
          <a:lstStyle/>
          <a:p>
            <a:r>
              <a:rPr lang="en-US" dirty="0">
                <a:solidFill>
                  <a:schemeClr val="accent1"/>
                </a:solidFill>
              </a:rPr>
              <a:t>Already a NN</a:t>
            </a:r>
          </a:p>
        </p:txBody>
      </p:sp>
      <p:sp>
        <p:nvSpPr>
          <p:cNvPr id="3" name="Slide Number Placeholder 2">
            <a:extLst>
              <a:ext uri="{FF2B5EF4-FFF2-40B4-BE49-F238E27FC236}">
                <a16:creationId xmlns:a16="http://schemas.microsoft.com/office/drawing/2014/main" id="{EBAC20F5-B8D0-9A92-4B1C-D59E6A49221D}"/>
              </a:ext>
            </a:extLst>
          </p:cNvPr>
          <p:cNvSpPr>
            <a:spLocks noGrp="1"/>
          </p:cNvSpPr>
          <p:nvPr>
            <p:ph type="sldNum" idx="12"/>
          </p:nvPr>
        </p:nvSpPr>
        <p:spPr/>
        <p:txBody>
          <a:bodyPr/>
          <a:lstStyle/>
          <a:p>
            <a:pPr marL="0" lvl="0" indent="0" algn="r" rtl="0">
              <a:spcBef>
                <a:spcPts val="0"/>
              </a:spcBef>
              <a:spcAft>
                <a:spcPts val="0"/>
              </a:spcAft>
              <a:buNone/>
            </a:pPr>
            <a:r>
              <a:rPr lang="en" dirty="0"/>
              <a:t>16/27</a:t>
            </a:r>
          </a:p>
        </p:txBody>
      </p:sp>
    </p:spTree>
    <p:extLst>
      <p:ext uri="{BB962C8B-B14F-4D97-AF65-F5344CB8AC3E}">
        <p14:creationId xmlns:p14="http://schemas.microsoft.com/office/powerpoint/2010/main" val="377741486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2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a:solidFill>
                  <a:srgbClr val="002060"/>
                </a:solidFill>
                <a:latin typeface="Segoe UI Light" panose="020B0502040204020203" pitchFamily="34" charset="0"/>
                <a:cs typeface="Segoe UI Light" panose="020B0502040204020203" pitchFamily="34" charset="0"/>
              </a:rPr>
              <a:t>Nonlinearities in Encoding Models</a:t>
            </a:r>
            <a:endParaRPr dirty="0"/>
          </a:p>
        </p:txBody>
      </p:sp>
      <p:sp>
        <p:nvSpPr>
          <p:cNvPr id="116" name="Google Shape;116;p2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r>
              <a:rPr lang="en-US" dirty="0">
                <a:solidFill>
                  <a:srgbClr val="002060"/>
                </a:solidFill>
                <a:latin typeface="Segoe UI Light" panose="020B0502040204020203" pitchFamily="34" charset="0"/>
                <a:cs typeface="Segoe UI Light" panose="020B0502040204020203" pitchFamily="34" charset="0"/>
              </a:rPr>
              <a:t>Current ridge regression approaches to encoding are not expressive!</a:t>
            </a:r>
          </a:p>
          <a:p>
            <a:pPr lvl="1"/>
            <a:r>
              <a:rPr lang="en-US" dirty="0">
                <a:solidFill>
                  <a:srgbClr val="002060"/>
                </a:solidFill>
                <a:latin typeface="Segoe UI Light" panose="020B0502040204020203" pitchFamily="34" charset="0"/>
                <a:cs typeface="Segoe UI Light" panose="020B0502040204020203" pitchFamily="34" charset="0"/>
              </a:rPr>
              <a:t>Can only learn functions that are linear in our embedding space </a:t>
            </a:r>
            <a:r>
              <a:rPr lang="en-US" i="1" dirty="0">
                <a:solidFill>
                  <a:srgbClr val="002060"/>
                </a:solidFill>
                <a:latin typeface="Segoe UI Light" panose="020B0502040204020203" pitchFamily="34" charset="0"/>
                <a:cs typeface="Segoe UI Light" panose="020B0502040204020203" pitchFamily="34" charset="0"/>
              </a:rPr>
              <a:t>M</a:t>
            </a:r>
            <a:endParaRPr lang="en-US" dirty="0">
              <a:solidFill>
                <a:srgbClr val="002060"/>
              </a:solidFill>
              <a:latin typeface="Segoe UI Light" panose="020B0502040204020203" pitchFamily="34" charset="0"/>
              <a:cs typeface="Segoe UI Light" panose="020B0502040204020203" pitchFamily="34" charset="0"/>
            </a:endParaRPr>
          </a:p>
          <a:p>
            <a:pPr lvl="1"/>
            <a:r>
              <a:rPr lang="en-US" dirty="0">
                <a:solidFill>
                  <a:srgbClr val="002060"/>
                </a:solidFill>
                <a:latin typeface="Segoe UI Light" panose="020B0502040204020203" pitchFamily="34" charset="0"/>
                <a:cs typeface="Segoe UI Light" panose="020B0502040204020203" pitchFamily="34" charset="0"/>
              </a:rPr>
              <a:t>But room for improvement analysis suggests there are many areas that are not linear in M</a:t>
            </a:r>
          </a:p>
          <a:p>
            <a:pPr lvl="1"/>
            <a:r>
              <a:rPr lang="en-US" dirty="0">
                <a:solidFill>
                  <a:srgbClr val="002060"/>
                </a:solidFill>
                <a:latin typeface="Segoe UI Light" panose="020B0502040204020203" pitchFamily="34" charset="0"/>
                <a:cs typeface="Segoe UI Light" panose="020B0502040204020203" pitchFamily="34" charset="0"/>
              </a:rPr>
              <a:t>Can we learn nonlinearities using end-to-end techniques?</a:t>
            </a:r>
            <a:endParaRPr lang="en-US" dirty="0"/>
          </a:p>
          <a:p>
            <a:pPr marL="742950" lvl="1" indent="-285750">
              <a:spcAft>
                <a:spcPts val="1200"/>
              </a:spcAft>
            </a:pPr>
            <a:endParaRPr lang="en-US" dirty="0"/>
          </a:p>
        </p:txBody>
      </p:sp>
      <p:pic>
        <p:nvPicPr>
          <p:cNvPr id="2" name="Picture 1" descr="A screenshot of a computer&#10;&#10;Description automatically generated">
            <a:extLst>
              <a:ext uri="{FF2B5EF4-FFF2-40B4-BE49-F238E27FC236}">
                <a16:creationId xmlns:a16="http://schemas.microsoft.com/office/drawing/2014/main" id="{86604C7C-948C-5560-1822-9E5C7DCAFE25}"/>
              </a:ext>
            </a:extLst>
          </p:cNvPr>
          <p:cNvPicPr>
            <a:picLocks noChangeAspect="1"/>
          </p:cNvPicPr>
          <p:nvPr/>
        </p:nvPicPr>
        <p:blipFill>
          <a:blip r:embed="rId3"/>
          <a:stretch>
            <a:fillRect/>
          </a:stretch>
        </p:blipFill>
        <p:spPr>
          <a:xfrm>
            <a:off x="0" y="2889582"/>
            <a:ext cx="9144000" cy="1808893"/>
          </a:xfrm>
          <a:prstGeom prst="rect">
            <a:avLst/>
          </a:prstGeom>
        </p:spPr>
      </p:pic>
      <p:cxnSp>
        <p:nvCxnSpPr>
          <p:cNvPr id="4" name="Straight Arrow Connector 3">
            <a:extLst>
              <a:ext uri="{FF2B5EF4-FFF2-40B4-BE49-F238E27FC236}">
                <a16:creationId xmlns:a16="http://schemas.microsoft.com/office/drawing/2014/main" id="{3742F637-5871-631E-FDE5-33201C3F706C}"/>
              </a:ext>
            </a:extLst>
          </p:cNvPr>
          <p:cNvCxnSpPr/>
          <p:nvPr/>
        </p:nvCxnSpPr>
        <p:spPr>
          <a:xfrm>
            <a:off x="3098800" y="3017520"/>
            <a:ext cx="0" cy="2844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E938315F-34EB-2C21-7886-FE74394A14D4}"/>
              </a:ext>
            </a:extLst>
          </p:cNvPr>
          <p:cNvSpPr txBox="1"/>
          <p:nvPr/>
        </p:nvSpPr>
        <p:spPr>
          <a:xfrm>
            <a:off x="2473468" y="2703328"/>
            <a:ext cx="1250663" cy="307777"/>
          </a:xfrm>
          <a:prstGeom prst="rect">
            <a:avLst/>
          </a:prstGeom>
          <a:noFill/>
        </p:spPr>
        <p:txBody>
          <a:bodyPr wrap="none" rtlCol="0">
            <a:spAutoFit/>
          </a:bodyPr>
          <a:lstStyle/>
          <a:p>
            <a:r>
              <a:rPr lang="en-US" dirty="0">
                <a:solidFill>
                  <a:schemeClr val="accent1"/>
                </a:solidFill>
              </a:rPr>
              <a:t>Already a NN</a:t>
            </a:r>
          </a:p>
        </p:txBody>
      </p:sp>
      <p:cxnSp>
        <p:nvCxnSpPr>
          <p:cNvPr id="6" name="Straight Arrow Connector 5">
            <a:extLst>
              <a:ext uri="{FF2B5EF4-FFF2-40B4-BE49-F238E27FC236}">
                <a16:creationId xmlns:a16="http://schemas.microsoft.com/office/drawing/2014/main" id="{505B7151-F0EA-4241-C32C-774C2DEE1B18}"/>
              </a:ext>
            </a:extLst>
          </p:cNvPr>
          <p:cNvCxnSpPr/>
          <p:nvPr/>
        </p:nvCxnSpPr>
        <p:spPr>
          <a:xfrm>
            <a:off x="5019040" y="2889582"/>
            <a:ext cx="0" cy="2844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6D33F009-33A2-A439-32C2-33B619430ECC}"/>
              </a:ext>
            </a:extLst>
          </p:cNvPr>
          <p:cNvSpPr txBox="1"/>
          <p:nvPr/>
        </p:nvSpPr>
        <p:spPr>
          <a:xfrm>
            <a:off x="4473858" y="2376799"/>
            <a:ext cx="1090363" cy="523220"/>
          </a:xfrm>
          <a:prstGeom prst="rect">
            <a:avLst/>
          </a:prstGeom>
          <a:noFill/>
        </p:spPr>
        <p:txBody>
          <a:bodyPr wrap="none" rtlCol="0">
            <a:spAutoFit/>
          </a:bodyPr>
          <a:lstStyle/>
          <a:p>
            <a:r>
              <a:rPr lang="en-US" dirty="0">
                <a:solidFill>
                  <a:schemeClr val="accent1"/>
                </a:solidFill>
              </a:rPr>
              <a:t>Just a </a:t>
            </a:r>
          </a:p>
          <a:p>
            <a:r>
              <a:rPr lang="en-US" dirty="0">
                <a:solidFill>
                  <a:schemeClr val="accent1"/>
                </a:solidFill>
              </a:rPr>
              <a:t>convolution</a:t>
            </a:r>
          </a:p>
        </p:txBody>
      </p:sp>
      <p:sp>
        <p:nvSpPr>
          <p:cNvPr id="3" name="Slide Number Placeholder 2">
            <a:extLst>
              <a:ext uri="{FF2B5EF4-FFF2-40B4-BE49-F238E27FC236}">
                <a16:creationId xmlns:a16="http://schemas.microsoft.com/office/drawing/2014/main" id="{D0FBE616-4D15-E2FD-AC71-C0642ABC58D6}"/>
              </a:ext>
            </a:extLst>
          </p:cNvPr>
          <p:cNvSpPr>
            <a:spLocks noGrp="1"/>
          </p:cNvSpPr>
          <p:nvPr>
            <p:ph type="sldNum" idx="12"/>
          </p:nvPr>
        </p:nvSpPr>
        <p:spPr/>
        <p:txBody>
          <a:bodyPr/>
          <a:lstStyle/>
          <a:p>
            <a:pPr marL="0" lvl="0" indent="0" algn="r" rtl="0">
              <a:spcBef>
                <a:spcPts val="0"/>
              </a:spcBef>
              <a:spcAft>
                <a:spcPts val="0"/>
              </a:spcAft>
              <a:buNone/>
            </a:pPr>
            <a:r>
              <a:rPr lang="en" dirty="0"/>
              <a:t>16/27</a:t>
            </a:r>
          </a:p>
        </p:txBody>
      </p:sp>
    </p:spTree>
    <p:extLst>
      <p:ext uri="{BB962C8B-B14F-4D97-AF65-F5344CB8AC3E}">
        <p14:creationId xmlns:p14="http://schemas.microsoft.com/office/powerpoint/2010/main" val="729663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2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a:solidFill>
                  <a:srgbClr val="002060"/>
                </a:solidFill>
                <a:latin typeface="Segoe UI Light" panose="020B0502040204020203" pitchFamily="34" charset="0"/>
                <a:cs typeface="Segoe UI Light" panose="020B0502040204020203" pitchFamily="34" charset="0"/>
              </a:rPr>
              <a:t>Nonlinearities in Encoding Models</a:t>
            </a:r>
            <a:endParaRPr dirty="0"/>
          </a:p>
        </p:txBody>
      </p:sp>
      <p:sp>
        <p:nvSpPr>
          <p:cNvPr id="116" name="Google Shape;116;p2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r>
              <a:rPr lang="en-US" dirty="0">
                <a:solidFill>
                  <a:srgbClr val="002060"/>
                </a:solidFill>
                <a:latin typeface="Segoe UI Light" panose="020B0502040204020203" pitchFamily="34" charset="0"/>
                <a:cs typeface="Segoe UI Light" panose="020B0502040204020203" pitchFamily="34" charset="0"/>
              </a:rPr>
              <a:t>Current ridge regression approaches to encoding are not expressive!</a:t>
            </a:r>
          </a:p>
          <a:p>
            <a:pPr lvl="1"/>
            <a:r>
              <a:rPr lang="en-US" dirty="0">
                <a:solidFill>
                  <a:srgbClr val="002060"/>
                </a:solidFill>
                <a:latin typeface="Segoe UI Light" panose="020B0502040204020203" pitchFamily="34" charset="0"/>
                <a:cs typeface="Segoe UI Light" panose="020B0502040204020203" pitchFamily="34" charset="0"/>
              </a:rPr>
              <a:t>Can only learn functions that are linear in our embedding space </a:t>
            </a:r>
            <a:r>
              <a:rPr lang="en-US" i="1" dirty="0">
                <a:solidFill>
                  <a:srgbClr val="002060"/>
                </a:solidFill>
                <a:latin typeface="Segoe UI Light" panose="020B0502040204020203" pitchFamily="34" charset="0"/>
                <a:cs typeface="Segoe UI Light" panose="020B0502040204020203" pitchFamily="34" charset="0"/>
              </a:rPr>
              <a:t>M</a:t>
            </a:r>
            <a:endParaRPr lang="en-US" dirty="0">
              <a:solidFill>
                <a:srgbClr val="002060"/>
              </a:solidFill>
              <a:latin typeface="Segoe UI Light" panose="020B0502040204020203" pitchFamily="34" charset="0"/>
              <a:cs typeface="Segoe UI Light" panose="020B0502040204020203" pitchFamily="34" charset="0"/>
            </a:endParaRPr>
          </a:p>
          <a:p>
            <a:pPr lvl="1"/>
            <a:r>
              <a:rPr lang="en-US" dirty="0">
                <a:solidFill>
                  <a:srgbClr val="002060"/>
                </a:solidFill>
                <a:latin typeface="Segoe UI Light" panose="020B0502040204020203" pitchFamily="34" charset="0"/>
                <a:cs typeface="Segoe UI Light" panose="020B0502040204020203" pitchFamily="34" charset="0"/>
              </a:rPr>
              <a:t>But room for improvement analysis suggests there are many areas that are not linear in M</a:t>
            </a:r>
          </a:p>
          <a:p>
            <a:pPr lvl="1"/>
            <a:r>
              <a:rPr lang="en-US" dirty="0">
                <a:solidFill>
                  <a:srgbClr val="002060"/>
                </a:solidFill>
                <a:latin typeface="Segoe UI Light" panose="020B0502040204020203" pitchFamily="34" charset="0"/>
                <a:cs typeface="Segoe UI Light" panose="020B0502040204020203" pitchFamily="34" charset="0"/>
              </a:rPr>
              <a:t>Can we learn nonlinearities using end-to-end techniques?</a:t>
            </a:r>
            <a:endParaRPr lang="en-US" dirty="0"/>
          </a:p>
          <a:p>
            <a:pPr marL="742950" lvl="1" indent="-285750">
              <a:spcAft>
                <a:spcPts val="1200"/>
              </a:spcAft>
            </a:pPr>
            <a:endParaRPr lang="en-US" dirty="0"/>
          </a:p>
        </p:txBody>
      </p:sp>
      <p:pic>
        <p:nvPicPr>
          <p:cNvPr id="2" name="Picture 1" descr="A screenshot of a computer&#10;&#10;Description automatically generated">
            <a:extLst>
              <a:ext uri="{FF2B5EF4-FFF2-40B4-BE49-F238E27FC236}">
                <a16:creationId xmlns:a16="http://schemas.microsoft.com/office/drawing/2014/main" id="{86604C7C-948C-5560-1822-9E5C7DCAFE25}"/>
              </a:ext>
            </a:extLst>
          </p:cNvPr>
          <p:cNvPicPr>
            <a:picLocks noChangeAspect="1"/>
          </p:cNvPicPr>
          <p:nvPr/>
        </p:nvPicPr>
        <p:blipFill>
          <a:blip r:embed="rId3"/>
          <a:stretch>
            <a:fillRect/>
          </a:stretch>
        </p:blipFill>
        <p:spPr>
          <a:xfrm>
            <a:off x="0" y="2889582"/>
            <a:ext cx="9144000" cy="1808893"/>
          </a:xfrm>
          <a:prstGeom prst="rect">
            <a:avLst/>
          </a:prstGeom>
        </p:spPr>
      </p:pic>
      <p:cxnSp>
        <p:nvCxnSpPr>
          <p:cNvPr id="4" name="Straight Arrow Connector 3">
            <a:extLst>
              <a:ext uri="{FF2B5EF4-FFF2-40B4-BE49-F238E27FC236}">
                <a16:creationId xmlns:a16="http://schemas.microsoft.com/office/drawing/2014/main" id="{3742F637-5871-631E-FDE5-33201C3F706C}"/>
              </a:ext>
            </a:extLst>
          </p:cNvPr>
          <p:cNvCxnSpPr/>
          <p:nvPr/>
        </p:nvCxnSpPr>
        <p:spPr>
          <a:xfrm>
            <a:off x="3098800" y="3017520"/>
            <a:ext cx="0" cy="2844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E938315F-34EB-2C21-7886-FE74394A14D4}"/>
              </a:ext>
            </a:extLst>
          </p:cNvPr>
          <p:cNvSpPr txBox="1"/>
          <p:nvPr/>
        </p:nvSpPr>
        <p:spPr>
          <a:xfrm>
            <a:off x="2473468" y="2703328"/>
            <a:ext cx="1250663" cy="307777"/>
          </a:xfrm>
          <a:prstGeom prst="rect">
            <a:avLst/>
          </a:prstGeom>
          <a:noFill/>
        </p:spPr>
        <p:txBody>
          <a:bodyPr wrap="none" rtlCol="0">
            <a:spAutoFit/>
          </a:bodyPr>
          <a:lstStyle/>
          <a:p>
            <a:r>
              <a:rPr lang="en-US" dirty="0">
                <a:solidFill>
                  <a:schemeClr val="accent1"/>
                </a:solidFill>
              </a:rPr>
              <a:t>Already a NN</a:t>
            </a:r>
          </a:p>
        </p:txBody>
      </p:sp>
      <p:cxnSp>
        <p:nvCxnSpPr>
          <p:cNvPr id="6" name="Straight Arrow Connector 5">
            <a:extLst>
              <a:ext uri="{FF2B5EF4-FFF2-40B4-BE49-F238E27FC236}">
                <a16:creationId xmlns:a16="http://schemas.microsoft.com/office/drawing/2014/main" id="{505B7151-F0EA-4241-C32C-774C2DEE1B18}"/>
              </a:ext>
            </a:extLst>
          </p:cNvPr>
          <p:cNvCxnSpPr/>
          <p:nvPr/>
        </p:nvCxnSpPr>
        <p:spPr>
          <a:xfrm>
            <a:off x="5019040" y="2889582"/>
            <a:ext cx="0" cy="2844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6D33F009-33A2-A439-32C2-33B619430ECC}"/>
              </a:ext>
            </a:extLst>
          </p:cNvPr>
          <p:cNvSpPr txBox="1"/>
          <p:nvPr/>
        </p:nvSpPr>
        <p:spPr>
          <a:xfrm>
            <a:off x="4473858" y="2376799"/>
            <a:ext cx="1090363" cy="523220"/>
          </a:xfrm>
          <a:prstGeom prst="rect">
            <a:avLst/>
          </a:prstGeom>
          <a:noFill/>
        </p:spPr>
        <p:txBody>
          <a:bodyPr wrap="none" rtlCol="0">
            <a:spAutoFit/>
          </a:bodyPr>
          <a:lstStyle/>
          <a:p>
            <a:r>
              <a:rPr lang="en-US" dirty="0">
                <a:solidFill>
                  <a:schemeClr val="accent1"/>
                </a:solidFill>
              </a:rPr>
              <a:t>Just a </a:t>
            </a:r>
          </a:p>
          <a:p>
            <a:r>
              <a:rPr lang="en-US" dirty="0">
                <a:solidFill>
                  <a:schemeClr val="accent1"/>
                </a:solidFill>
              </a:rPr>
              <a:t>convolution</a:t>
            </a:r>
          </a:p>
        </p:txBody>
      </p:sp>
      <p:cxnSp>
        <p:nvCxnSpPr>
          <p:cNvPr id="8" name="Straight Arrow Connector 7">
            <a:extLst>
              <a:ext uri="{FF2B5EF4-FFF2-40B4-BE49-F238E27FC236}">
                <a16:creationId xmlns:a16="http://schemas.microsoft.com/office/drawing/2014/main" id="{ECAE396B-5BEE-7A63-1FDB-1F266950821D}"/>
              </a:ext>
            </a:extLst>
          </p:cNvPr>
          <p:cNvCxnSpPr/>
          <p:nvPr/>
        </p:nvCxnSpPr>
        <p:spPr>
          <a:xfrm>
            <a:off x="6868160" y="3046124"/>
            <a:ext cx="0" cy="2844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8F17F917-4983-4264-90E1-3BE6D2C8E767}"/>
              </a:ext>
            </a:extLst>
          </p:cNvPr>
          <p:cNvSpPr txBox="1"/>
          <p:nvPr/>
        </p:nvSpPr>
        <p:spPr>
          <a:xfrm>
            <a:off x="6224982" y="2522904"/>
            <a:ext cx="1428596" cy="523220"/>
          </a:xfrm>
          <a:prstGeom prst="rect">
            <a:avLst/>
          </a:prstGeom>
          <a:noFill/>
        </p:spPr>
        <p:txBody>
          <a:bodyPr wrap="none" rtlCol="0">
            <a:spAutoFit/>
          </a:bodyPr>
          <a:lstStyle/>
          <a:p>
            <a:r>
              <a:rPr lang="en-US" dirty="0">
                <a:solidFill>
                  <a:schemeClr val="accent1"/>
                </a:solidFill>
              </a:rPr>
              <a:t>Replaceable</a:t>
            </a:r>
          </a:p>
          <a:p>
            <a:r>
              <a:rPr lang="en-US" dirty="0">
                <a:solidFill>
                  <a:schemeClr val="accent1"/>
                </a:solidFill>
              </a:rPr>
              <a:t>with linear layer</a:t>
            </a:r>
          </a:p>
        </p:txBody>
      </p:sp>
      <p:sp>
        <p:nvSpPr>
          <p:cNvPr id="3" name="Slide Number Placeholder 2">
            <a:extLst>
              <a:ext uri="{FF2B5EF4-FFF2-40B4-BE49-F238E27FC236}">
                <a16:creationId xmlns:a16="http://schemas.microsoft.com/office/drawing/2014/main" id="{1CBE9799-83E0-00C4-3CE1-46111644F1CB}"/>
              </a:ext>
            </a:extLst>
          </p:cNvPr>
          <p:cNvSpPr>
            <a:spLocks noGrp="1"/>
          </p:cNvSpPr>
          <p:nvPr>
            <p:ph type="sldNum" idx="12"/>
          </p:nvPr>
        </p:nvSpPr>
        <p:spPr/>
        <p:txBody>
          <a:bodyPr/>
          <a:lstStyle/>
          <a:p>
            <a:pPr marL="0" lvl="0" indent="0" algn="r" rtl="0">
              <a:spcBef>
                <a:spcPts val="0"/>
              </a:spcBef>
              <a:spcAft>
                <a:spcPts val="0"/>
              </a:spcAft>
              <a:buNone/>
            </a:pPr>
            <a:r>
              <a:rPr lang="en" dirty="0"/>
              <a:t>16/27</a:t>
            </a:r>
          </a:p>
        </p:txBody>
      </p:sp>
    </p:spTree>
    <p:extLst>
      <p:ext uri="{BB962C8B-B14F-4D97-AF65-F5344CB8AC3E}">
        <p14:creationId xmlns:p14="http://schemas.microsoft.com/office/powerpoint/2010/main" val="189629244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2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a:solidFill>
                  <a:srgbClr val="002060"/>
                </a:solidFill>
                <a:latin typeface="Segoe UI Light" panose="020B0502040204020203" pitchFamily="34" charset="0"/>
                <a:cs typeface="Segoe UI Light" panose="020B0502040204020203" pitchFamily="34" charset="0"/>
              </a:rPr>
              <a:t>Practical Data Challenges</a:t>
            </a:r>
            <a:endParaRPr dirty="0">
              <a:solidFill>
                <a:srgbClr val="002060"/>
              </a:solidFill>
              <a:latin typeface="Segoe UI Light" panose="020B0502040204020203" pitchFamily="34" charset="0"/>
              <a:cs typeface="Segoe UI Light" panose="020B0502040204020203" pitchFamily="34" charset="0"/>
            </a:endParaRPr>
          </a:p>
        </p:txBody>
      </p:sp>
      <p:sp>
        <p:nvSpPr>
          <p:cNvPr id="128" name="Google Shape;128;p2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r>
              <a:rPr lang="en-US" dirty="0">
                <a:solidFill>
                  <a:srgbClr val="002060"/>
                </a:solidFill>
                <a:latin typeface="Segoe UI Light" panose="020B0502040204020203" pitchFamily="34" charset="0"/>
                <a:cs typeface="Segoe UI Light" panose="020B0502040204020203" pitchFamily="34" charset="0"/>
              </a:rPr>
              <a:t>Major challenge: Overparameterization</a:t>
            </a:r>
          </a:p>
          <a:p>
            <a:pPr lvl="1"/>
            <a:r>
              <a:rPr lang="en-US" dirty="0">
                <a:solidFill>
                  <a:srgbClr val="002060"/>
                </a:solidFill>
                <a:latin typeface="Segoe UI Light" panose="020B0502040204020203" pitchFamily="34" charset="0"/>
                <a:cs typeface="Segoe UI Light" panose="020B0502040204020203" pitchFamily="34" charset="0"/>
              </a:rPr>
              <a:t>LMs have 100s of millions of parameters &gt;&gt;&gt; number of fMRI data points</a:t>
            </a:r>
          </a:p>
          <a:p>
            <a:pPr marL="114300" indent="0">
              <a:buNone/>
            </a:pPr>
            <a:endParaRPr lang="en-US" dirty="0"/>
          </a:p>
          <a:p>
            <a:pPr marL="0" indent="0">
              <a:spcAft>
                <a:spcPts val="1200"/>
              </a:spcAft>
              <a:buNone/>
            </a:pPr>
            <a:endParaRPr lang="en-US" dirty="0"/>
          </a:p>
        </p:txBody>
      </p:sp>
      <p:sp>
        <p:nvSpPr>
          <p:cNvPr id="2" name="Slide Number Placeholder 1">
            <a:extLst>
              <a:ext uri="{FF2B5EF4-FFF2-40B4-BE49-F238E27FC236}">
                <a16:creationId xmlns:a16="http://schemas.microsoft.com/office/drawing/2014/main" id="{E9D5DCD1-7843-9EA2-1754-485CE59ED12F}"/>
              </a:ext>
            </a:extLst>
          </p:cNvPr>
          <p:cNvSpPr>
            <a:spLocks noGrp="1"/>
          </p:cNvSpPr>
          <p:nvPr>
            <p:ph type="sldNum" idx="12"/>
          </p:nvPr>
        </p:nvSpPr>
        <p:spPr/>
        <p:txBody>
          <a:bodyPr/>
          <a:lstStyle/>
          <a:p>
            <a:pPr marL="0" lvl="0" indent="0" algn="r" rtl="0">
              <a:spcBef>
                <a:spcPts val="0"/>
              </a:spcBef>
              <a:spcAft>
                <a:spcPts val="0"/>
              </a:spcAft>
              <a:buNone/>
            </a:pPr>
            <a:r>
              <a:rPr lang="en" dirty="0"/>
              <a:t>17/27</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2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a:solidFill>
                  <a:srgbClr val="002060"/>
                </a:solidFill>
                <a:latin typeface="Segoe UI Light" panose="020B0502040204020203" pitchFamily="34" charset="0"/>
                <a:cs typeface="Segoe UI Light" panose="020B0502040204020203" pitchFamily="34" charset="0"/>
              </a:rPr>
              <a:t>Practical Data Challenges</a:t>
            </a:r>
            <a:endParaRPr dirty="0">
              <a:solidFill>
                <a:srgbClr val="002060"/>
              </a:solidFill>
              <a:latin typeface="Segoe UI Light" panose="020B0502040204020203" pitchFamily="34" charset="0"/>
              <a:cs typeface="Segoe UI Light" panose="020B0502040204020203" pitchFamily="34" charset="0"/>
            </a:endParaRPr>
          </a:p>
        </p:txBody>
      </p:sp>
      <p:sp>
        <p:nvSpPr>
          <p:cNvPr id="128" name="Google Shape;128;p2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r>
              <a:rPr lang="en-US" dirty="0">
                <a:solidFill>
                  <a:srgbClr val="002060"/>
                </a:solidFill>
                <a:latin typeface="Segoe UI Light" panose="020B0502040204020203" pitchFamily="34" charset="0"/>
                <a:cs typeface="Segoe UI Light" panose="020B0502040204020203" pitchFamily="34" charset="0"/>
              </a:rPr>
              <a:t>Major challenge: Overparameterization</a:t>
            </a:r>
          </a:p>
          <a:p>
            <a:pPr lvl="1"/>
            <a:r>
              <a:rPr lang="en-US" dirty="0">
                <a:solidFill>
                  <a:srgbClr val="002060"/>
                </a:solidFill>
                <a:latin typeface="Segoe UI Light" panose="020B0502040204020203" pitchFamily="34" charset="0"/>
                <a:cs typeface="Segoe UI Light" panose="020B0502040204020203" pitchFamily="34" charset="0"/>
              </a:rPr>
              <a:t>LMs have 100s of millions of parameters &gt;&gt;&gt; number of fMRI data points</a:t>
            </a:r>
          </a:p>
          <a:p>
            <a:r>
              <a:rPr lang="en-US" dirty="0">
                <a:solidFill>
                  <a:srgbClr val="002060"/>
                </a:solidFill>
                <a:latin typeface="Segoe UI Light" panose="020B0502040204020203" pitchFamily="34" charset="0"/>
                <a:cs typeface="Segoe UI Light" panose="020B0502040204020203" pitchFamily="34" charset="0"/>
              </a:rPr>
              <a:t>Solution: Parameter-Efficient Finetuning (</a:t>
            </a:r>
            <a:r>
              <a:rPr lang="en-US" dirty="0" err="1">
                <a:solidFill>
                  <a:srgbClr val="002060"/>
                </a:solidFill>
                <a:latin typeface="Segoe UI Light" panose="020B0502040204020203" pitchFamily="34" charset="0"/>
                <a:cs typeface="Segoe UI Light" panose="020B0502040204020203" pitchFamily="34" charset="0"/>
              </a:rPr>
              <a:t>LoRAs</a:t>
            </a:r>
            <a:r>
              <a:rPr lang="en-US" dirty="0">
                <a:solidFill>
                  <a:srgbClr val="002060"/>
                </a:solidFill>
                <a:latin typeface="Segoe UI Light" panose="020B0502040204020203" pitchFamily="34" charset="0"/>
                <a:cs typeface="Segoe UI Light" panose="020B0502040204020203" pitchFamily="34" charset="0"/>
              </a:rPr>
              <a:t>)</a:t>
            </a:r>
          </a:p>
          <a:p>
            <a:pPr marL="114300" indent="0">
              <a:buNone/>
            </a:pPr>
            <a:endParaRPr lang="en-US" dirty="0"/>
          </a:p>
          <a:p>
            <a:pPr marL="0" indent="0">
              <a:spcAft>
                <a:spcPts val="1200"/>
              </a:spcAft>
              <a:buNone/>
            </a:pPr>
            <a:endParaRPr lang="en-US" dirty="0"/>
          </a:p>
        </p:txBody>
      </p:sp>
      <p:pic>
        <p:nvPicPr>
          <p:cNvPr id="3" name="Picture 2" descr="A diagram of mathematical equations">
            <a:extLst>
              <a:ext uri="{FF2B5EF4-FFF2-40B4-BE49-F238E27FC236}">
                <a16:creationId xmlns:a16="http://schemas.microsoft.com/office/drawing/2014/main" id="{D32F0D04-8763-3BE8-DDDC-0D45D703A9D7}"/>
              </a:ext>
            </a:extLst>
          </p:cNvPr>
          <p:cNvPicPr>
            <a:picLocks noChangeAspect="1"/>
          </p:cNvPicPr>
          <p:nvPr/>
        </p:nvPicPr>
        <p:blipFill>
          <a:blip r:embed="rId3"/>
          <a:stretch>
            <a:fillRect/>
          </a:stretch>
        </p:blipFill>
        <p:spPr>
          <a:xfrm>
            <a:off x="1310640" y="2200246"/>
            <a:ext cx="6217920" cy="2632768"/>
          </a:xfrm>
          <a:prstGeom prst="rect">
            <a:avLst/>
          </a:prstGeom>
        </p:spPr>
      </p:pic>
      <p:pic>
        <p:nvPicPr>
          <p:cNvPr id="4" name="Picture 3" descr="A diagram of mathematical equations">
            <a:extLst>
              <a:ext uri="{FF2B5EF4-FFF2-40B4-BE49-F238E27FC236}">
                <a16:creationId xmlns:a16="http://schemas.microsoft.com/office/drawing/2014/main" id="{F6914431-BF9E-F6AF-6BE9-E79C94D9DC1E}"/>
              </a:ext>
            </a:extLst>
          </p:cNvPr>
          <p:cNvPicPr>
            <a:picLocks noChangeAspect="1"/>
          </p:cNvPicPr>
          <p:nvPr/>
        </p:nvPicPr>
        <p:blipFill>
          <a:blip r:embed="rId3"/>
          <a:stretch>
            <a:fillRect/>
          </a:stretch>
        </p:blipFill>
        <p:spPr>
          <a:xfrm>
            <a:off x="1310640" y="2135717"/>
            <a:ext cx="6522720" cy="2761826"/>
          </a:xfrm>
          <a:prstGeom prst="rect">
            <a:avLst/>
          </a:prstGeom>
        </p:spPr>
      </p:pic>
      <p:sp>
        <p:nvSpPr>
          <p:cNvPr id="5" name="TextBox 4">
            <a:extLst>
              <a:ext uri="{FF2B5EF4-FFF2-40B4-BE49-F238E27FC236}">
                <a16:creationId xmlns:a16="http://schemas.microsoft.com/office/drawing/2014/main" id="{37B108CF-0213-9F1E-3B40-387CEBE405FA}"/>
              </a:ext>
            </a:extLst>
          </p:cNvPr>
          <p:cNvSpPr txBox="1"/>
          <p:nvPr/>
        </p:nvSpPr>
        <p:spPr>
          <a:xfrm>
            <a:off x="4572000" y="4521740"/>
            <a:ext cx="4572000" cy="523220"/>
          </a:xfrm>
          <a:prstGeom prst="rect">
            <a:avLst/>
          </a:prstGeom>
          <a:noFill/>
        </p:spPr>
        <p:txBody>
          <a:bodyPr wrap="square">
            <a:spAutoFit/>
          </a:bodyPr>
          <a:lstStyle/>
          <a:p>
            <a:pPr marL="114300" indent="0">
              <a:buNone/>
            </a:pPr>
            <a:r>
              <a:rPr lang="en-US" sz="1400" i="1" dirty="0">
                <a:solidFill>
                  <a:srgbClr val="002060"/>
                </a:solidFill>
                <a:latin typeface="Segoe UI Light" panose="020B0502040204020203" pitchFamily="34" charset="0"/>
                <a:cs typeface="Segoe UI Light" panose="020B0502040204020203" pitchFamily="34" charset="0"/>
              </a:rPr>
              <a:t>“</a:t>
            </a:r>
            <a:r>
              <a:rPr lang="en-US" sz="1400" i="1" dirty="0" err="1">
                <a:solidFill>
                  <a:srgbClr val="002060"/>
                </a:solidFill>
                <a:latin typeface="Segoe UI Light" panose="020B0502040204020203" pitchFamily="34" charset="0"/>
                <a:cs typeface="Segoe UI Light" panose="020B0502040204020203" pitchFamily="34" charset="0"/>
              </a:rPr>
              <a:t>LoRA</a:t>
            </a:r>
            <a:r>
              <a:rPr lang="en-US" sz="1400" i="1" dirty="0">
                <a:solidFill>
                  <a:srgbClr val="002060"/>
                </a:solidFill>
                <a:latin typeface="Segoe UI Light" panose="020B0502040204020203" pitchFamily="34" charset="0"/>
                <a:cs typeface="Segoe UI Light" panose="020B0502040204020203" pitchFamily="34" charset="0"/>
              </a:rPr>
              <a:t>: Low Rank Adaptation of Large Language </a:t>
            </a:r>
            <a:r>
              <a:rPr lang="en-US" i="1" dirty="0">
                <a:solidFill>
                  <a:srgbClr val="002060"/>
                </a:solidFill>
                <a:latin typeface="Segoe UI Light" panose="020B0502040204020203" pitchFamily="34" charset="0"/>
                <a:cs typeface="Segoe UI Light" panose="020B0502040204020203" pitchFamily="34" charset="0"/>
              </a:rPr>
              <a:t>Models</a:t>
            </a:r>
            <a:r>
              <a:rPr lang="en-US" sz="1400" i="1" dirty="0">
                <a:solidFill>
                  <a:srgbClr val="002060"/>
                </a:solidFill>
                <a:latin typeface="Segoe UI Light" panose="020B0502040204020203" pitchFamily="34" charset="0"/>
                <a:cs typeface="Segoe UI Light" panose="020B0502040204020203" pitchFamily="34" charset="0"/>
              </a:rPr>
              <a:t>”, Hu et al, ICLR, 2022</a:t>
            </a:r>
          </a:p>
        </p:txBody>
      </p:sp>
      <p:sp>
        <p:nvSpPr>
          <p:cNvPr id="2" name="Slide Number Placeholder 1">
            <a:extLst>
              <a:ext uri="{FF2B5EF4-FFF2-40B4-BE49-F238E27FC236}">
                <a16:creationId xmlns:a16="http://schemas.microsoft.com/office/drawing/2014/main" id="{B0234C0F-0BF8-9B94-D820-090FA4D1EE76}"/>
              </a:ext>
            </a:extLst>
          </p:cNvPr>
          <p:cNvSpPr>
            <a:spLocks noGrp="1"/>
          </p:cNvSpPr>
          <p:nvPr>
            <p:ph type="sldNum" idx="12"/>
          </p:nvPr>
        </p:nvSpPr>
        <p:spPr/>
        <p:txBody>
          <a:bodyPr/>
          <a:lstStyle/>
          <a:p>
            <a:pPr marL="0" lvl="0" indent="0" algn="r" rtl="0">
              <a:spcBef>
                <a:spcPts val="0"/>
              </a:spcBef>
              <a:spcAft>
                <a:spcPts val="0"/>
              </a:spcAft>
              <a:buNone/>
            </a:pPr>
            <a:r>
              <a:rPr lang="en" dirty="0"/>
              <a:t>17/27</a:t>
            </a:r>
          </a:p>
        </p:txBody>
      </p:sp>
    </p:spTree>
    <p:extLst>
      <p:ext uri="{BB962C8B-B14F-4D97-AF65-F5344CB8AC3E}">
        <p14:creationId xmlns:p14="http://schemas.microsoft.com/office/powerpoint/2010/main" val="42636674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err="1">
                <a:solidFill>
                  <a:srgbClr val="002060"/>
                </a:solidFill>
                <a:latin typeface="Segoe UI Light" panose="020B0502040204020203" pitchFamily="34" charset="0"/>
                <a:cs typeface="Segoe UI Light" panose="020B0502040204020203" pitchFamily="34" charset="0"/>
              </a:rPr>
              <a:t>BrainLoRAs</a:t>
            </a:r>
            <a:endParaRPr dirty="0">
              <a:solidFill>
                <a:srgbClr val="002060"/>
              </a:solidFill>
              <a:latin typeface="Segoe UI Light" panose="020B0502040204020203" pitchFamily="34" charset="0"/>
              <a:cs typeface="Segoe UI Light" panose="020B0502040204020203" pitchFamily="34" charset="0"/>
            </a:endParaRPr>
          </a:p>
        </p:txBody>
      </p:sp>
      <p:sp>
        <p:nvSpPr>
          <p:cNvPr id="134" name="Google Shape;134;p2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r>
              <a:rPr lang="en-US" dirty="0">
                <a:solidFill>
                  <a:srgbClr val="002060"/>
                </a:solidFill>
                <a:latin typeface="Segoe UI Light" panose="020B0502040204020203" pitchFamily="34" charset="0"/>
                <a:cs typeface="Segoe UI Light" panose="020B0502040204020203" pitchFamily="34" charset="0"/>
              </a:rPr>
              <a:t>If we finetune a </a:t>
            </a:r>
            <a:r>
              <a:rPr lang="en-US" dirty="0" err="1">
                <a:solidFill>
                  <a:srgbClr val="002060"/>
                </a:solidFill>
                <a:latin typeface="Segoe UI Light" panose="020B0502040204020203" pitchFamily="34" charset="0"/>
                <a:cs typeface="Segoe UI Light" panose="020B0502040204020203" pitchFamily="34" charset="0"/>
              </a:rPr>
              <a:t>LoRA</a:t>
            </a:r>
            <a:r>
              <a:rPr lang="en-US" dirty="0">
                <a:solidFill>
                  <a:srgbClr val="002060"/>
                </a:solidFill>
                <a:latin typeface="Segoe UI Light" panose="020B0502040204020203" pitchFamily="34" charset="0"/>
                <a:cs typeface="Segoe UI Light" panose="020B0502040204020203" pitchFamily="34" charset="0"/>
              </a:rPr>
              <a:t> for encoding, can we learn new and relevant nonlinearities that improve voxelwise prediction?</a:t>
            </a:r>
          </a:p>
          <a:p>
            <a:pPr marL="0" indent="0">
              <a:spcAft>
                <a:spcPts val="1200"/>
              </a:spcAft>
              <a:buNone/>
            </a:pPr>
            <a:endParaRPr lang="en-US" dirty="0">
              <a:solidFill>
                <a:srgbClr val="002060"/>
              </a:solidFill>
              <a:latin typeface="Segoe UI Light" panose="020B0502040204020203" pitchFamily="34" charset="0"/>
              <a:cs typeface="Segoe UI Light" panose="020B0502040204020203" pitchFamily="34" charset="0"/>
            </a:endParaRPr>
          </a:p>
          <a:p>
            <a:pPr marL="0" indent="0">
              <a:spcAft>
                <a:spcPts val="1200"/>
              </a:spcAft>
              <a:buNone/>
            </a:pPr>
            <a:endParaRPr lang="en-US" dirty="0">
              <a:solidFill>
                <a:srgbClr val="002060"/>
              </a:solidFill>
              <a:latin typeface="Segoe UI Light" panose="020B0502040204020203" pitchFamily="34" charset="0"/>
              <a:cs typeface="Segoe UI Light" panose="020B0502040204020203" pitchFamily="34" charset="0"/>
            </a:endParaRPr>
          </a:p>
        </p:txBody>
      </p:sp>
      <p:sp>
        <p:nvSpPr>
          <p:cNvPr id="2" name="Slide Number Placeholder 1">
            <a:extLst>
              <a:ext uri="{FF2B5EF4-FFF2-40B4-BE49-F238E27FC236}">
                <a16:creationId xmlns:a16="http://schemas.microsoft.com/office/drawing/2014/main" id="{115F350E-DDB8-D389-E27A-CFCC7D69E3A2}"/>
              </a:ext>
            </a:extLst>
          </p:cNvPr>
          <p:cNvSpPr>
            <a:spLocks noGrp="1"/>
          </p:cNvSpPr>
          <p:nvPr>
            <p:ph type="sldNum" idx="12"/>
          </p:nvPr>
        </p:nvSpPr>
        <p:spPr/>
        <p:txBody>
          <a:bodyPr/>
          <a:lstStyle/>
          <a:p>
            <a:pPr marL="0" lvl="0" indent="0" algn="r" rtl="0">
              <a:spcBef>
                <a:spcPts val="0"/>
              </a:spcBef>
              <a:spcAft>
                <a:spcPts val="0"/>
              </a:spcAft>
              <a:buNone/>
            </a:pPr>
            <a:r>
              <a:rPr lang="en" dirty="0"/>
              <a:t>18/27</a:t>
            </a:r>
          </a:p>
        </p:txBody>
      </p:sp>
    </p:spTree>
    <p:extLst>
      <p:ext uri="{BB962C8B-B14F-4D97-AF65-F5344CB8AC3E}">
        <p14:creationId xmlns:p14="http://schemas.microsoft.com/office/powerpoint/2010/main" val="8078914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0B664B-8DEB-49A5-B772-00DBDDD962A0}"/>
              </a:ext>
            </a:extLst>
          </p:cNvPr>
          <p:cNvSpPr>
            <a:spLocks noGrp="1"/>
          </p:cNvSpPr>
          <p:nvPr>
            <p:ph type="title"/>
          </p:nvPr>
        </p:nvSpPr>
        <p:spPr/>
        <p:txBody>
          <a:bodyPr>
            <a:normAutofit fontScale="90000"/>
          </a:bodyPr>
          <a:lstStyle/>
          <a:p>
            <a:r>
              <a:rPr lang="en-US" sz="3000" dirty="0">
                <a:solidFill>
                  <a:srgbClr val="002060"/>
                </a:solidFill>
                <a:latin typeface="Segoe UI Light" panose="020B0502040204020203" pitchFamily="34" charset="0"/>
                <a:cs typeface="Segoe UI Light" panose="020B0502040204020203" pitchFamily="34" charset="0"/>
              </a:rPr>
              <a:t>Functional Magnetic Resonance Imaging Data</a:t>
            </a:r>
          </a:p>
        </p:txBody>
      </p:sp>
      <p:pic>
        <p:nvPicPr>
          <p:cNvPr id="3074" name="Picture 2" descr="Imaging Research Center at The University of Texas in Austin">
            <a:extLst>
              <a:ext uri="{FF2B5EF4-FFF2-40B4-BE49-F238E27FC236}">
                <a16:creationId xmlns:a16="http://schemas.microsoft.com/office/drawing/2014/main" id="{7C588132-20E6-49F2-B220-D2910AD37E55}"/>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5537695" y="1885950"/>
            <a:ext cx="2617331" cy="1745739"/>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6053690F-369A-4F49-B910-241511BAB36E}"/>
              </a:ext>
            </a:extLst>
          </p:cNvPr>
          <p:cNvSpPr txBox="1"/>
          <p:nvPr/>
        </p:nvSpPr>
        <p:spPr>
          <a:xfrm>
            <a:off x="702727" y="1789323"/>
            <a:ext cx="4521280" cy="738664"/>
          </a:xfrm>
          <a:prstGeom prst="rect">
            <a:avLst/>
          </a:prstGeom>
          <a:noFill/>
        </p:spPr>
        <p:txBody>
          <a:bodyPr wrap="square" rtlCol="0">
            <a:spAutoFit/>
          </a:bodyPr>
          <a:lstStyle/>
          <a:p>
            <a:pPr marL="214313" indent="-214313">
              <a:buFont typeface="Arial" panose="020B0604020202020204" pitchFamily="34" charset="0"/>
              <a:buChar char="•"/>
            </a:pPr>
            <a:r>
              <a:rPr lang="en-US" dirty="0">
                <a:solidFill>
                  <a:srgbClr val="002060"/>
                </a:solidFill>
                <a:latin typeface="Segoe UI Light" panose="020B0502040204020203" pitchFamily="34" charset="0"/>
                <a:cs typeface="Segoe UI Light" panose="020B0502040204020203" pitchFamily="34" charset="0"/>
              </a:rPr>
              <a:t>Measures “BOLD” signal</a:t>
            </a:r>
          </a:p>
          <a:p>
            <a:pPr marL="557213" lvl="1" indent="-214313">
              <a:buFont typeface="Arial" panose="020B0604020202020204" pitchFamily="34" charset="0"/>
              <a:buChar char="•"/>
            </a:pPr>
            <a:r>
              <a:rPr lang="en-US" dirty="0">
                <a:solidFill>
                  <a:srgbClr val="002060"/>
                </a:solidFill>
                <a:latin typeface="Segoe UI Light" panose="020B0502040204020203" pitchFamily="34" charset="0"/>
                <a:cs typeface="Segoe UI Light" panose="020B0502040204020203" pitchFamily="34" charset="0"/>
              </a:rPr>
              <a:t>Blood Oxygen Level Dependent signal</a:t>
            </a:r>
          </a:p>
          <a:p>
            <a:pPr marL="557213" lvl="1" indent="-214313">
              <a:buFont typeface="Arial" panose="020B0604020202020204" pitchFamily="34" charset="0"/>
              <a:buChar char="•"/>
            </a:pPr>
            <a:r>
              <a:rPr lang="en-US" dirty="0">
                <a:solidFill>
                  <a:srgbClr val="002060"/>
                </a:solidFill>
                <a:latin typeface="Segoe UI Light" panose="020B0502040204020203" pitchFamily="34" charset="0"/>
                <a:cs typeface="Segoe UI Light" panose="020B0502040204020203" pitchFamily="34" charset="0"/>
              </a:rPr>
              <a:t>Acts as indirect proxy for brain activations</a:t>
            </a:r>
          </a:p>
        </p:txBody>
      </p:sp>
      <p:sp>
        <p:nvSpPr>
          <p:cNvPr id="3" name="Slide Number Placeholder 2">
            <a:extLst>
              <a:ext uri="{FF2B5EF4-FFF2-40B4-BE49-F238E27FC236}">
                <a16:creationId xmlns:a16="http://schemas.microsoft.com/office/drawing/2014/main" id="{26F8DAF7-97DB-D9E3-240D-609D0DAD3CA4}"/>
              </a:ext>
            </a:extLst>
          </p:cNvPr>
          <p:cNvSpPr>
            <a:spLocks noGrp="1"/>
          </p:cNvSpPr>
          <p:nvPr>
            <p:ph type="sldNum" sz="quarter" idx="12"/>
          </p:nvPr>
        </p:nvSpPr>
        <p:spPr/>
        <p:txBody>
          <a:bodyPr/>
          <a:lstStyle/>
          <a:p>
            <a:r>
              <a:rPr lang="en-US" dirty="0"/>
              <a:t>3</a:t>
            </a:r>
            <a:r>
              <a:rPr lang="en" dirty="0"/>
              <a:t>/27</a:t>
            </a:r>
            <a:endParaRPr lang="en-US" dirty="0"/>
          </a:p>
        </p:txBody>
      </p:sp>
    </p:spTree>
    <p:extLst>
      <p:ext uri="{BB962C8B-B14F-4D97-AF65-F5344CB8AC3E}">
        <p14:creationId xmlns:p14="http://schemas.microsoft.com/office/powerpoint/2010/main" val="415562673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err="1">
                <a:solidFill>
                  <a:srgbClr val="002060"/>
                </a:solidFill>
                <a:latin typeface="Segoe UI Light" panose="020B0502040204020203" pitchFamily="34" charset="0"/>
                <a:cs typeface="Segoe UI Light" panose="020B0502040204020203" pitchFamily="34" charset="0"/>
              </a:rPr>
              <a:t>BrainLoRAs</a:t>
            </a:r>
            <a:endParaRPr dirty="0">
              <a:solidFill>
                <a:srgbClr val="002060"/>
              </a:solidFill>
              <a:latin typeface="Segoe UI Light" panose="020B0502040204020203" pitchFamily="34" charset="0"/>
              <a:cs typeface="Segoe UI Light" panose="020B0502040204020203" pitchFamily="34" charset="0"/>
            </a:endParaRPr>
          </a:p>
        </p:txBody>
      </p:sp>
      <p:sp>
        <p:nvSpPr>
          <p:cNvPr id="134" name="Google Shape;134;p2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r>
              <a:rPr lang="en-US" dirty="0">
                <a:solidFill>
                  <a:srgbClr val="002060"/>
                </a:solidFill>
                <a:latin typeface="Segoe UI Light" panose="020B0502040204020203" pitchFamily="34" charset="0"/>
                <a:cs typeface="Segoe UI Light" panose="020B0502040204020203" pitchFamily="34" charset="0"/>
              </a:rPr>
              <a:t>If we finetune a </a:t>
            </a:r>
            <a:r>
              <a:rPr lang="en-US" dirty="0" err="1">
                <a:solidFill>
                  <a:srgbClr val="002060"/>
                </a:solidFill>
                <a:latin typeface="Segoe UI Light" panose="020B0502040204020203" pitchFamily="34" charset="0"/>
                <a:cs typeface="Segoe UI Light" panose="020B0502040204020203" pitchFamily="34" charset="0"/>
              </a:rPr>
              <a:t>LoRA</a:t>
            </a:r>
            <a:r>
              <a:rPr lang="en-US" dirty="0">
                <a:solidFill>
                  <a:srgbClr val="002060"/>
                </a:solidFill>
                <a:latin typeface="Segoe UI Light" panose="020B0502040204020203" pitchFamily="34" charset="0"/>
                <a:cs typeface="Segoe UI Light" panose="020B0502040204020203" pitchFamily="34" charset="0"/>
              </a:rPr>
              <a:t> for encoding, can we learn new and relevant nonlinearities that improve voxelwise prediction?</a:t>
            </a:r>
          </a:p>
          <a:p>
            <a:pPr lvl="1"/>
            <a:r>
              <a:rPr lang="en-US" dirty="0">
                <a:solidFill>
                  <a:srgbClr val="002060"/>
                </a:solidFill>
                <a:latin typeface="Segoe UI Light" panose="020B0502040204020203" pitchFamily="34" charset="0"/>
                <a:cs typeface="Segoe UI Light" panose="020B0502040204020203" pitchFamily="34" charset="0"/>
              </a:rPr>
              <a:t>Yes! Most importantly, these nonlinear improvements largely transfer across subjects.</a:t>
            </a:r>
          </a:p>
          <a:p>
            <a:pPr marL="0" indent="0">
              <a:spcAft>
                <a:spcPts val="1200"/>
              </a:spcAft>
              <a:buNone/>
            </a:pPr>
            <a:endParaRPr lang="en-US" dirty="0">
              <a:solidFill>
                <a:srgbClr val="002060"/>
              </a:solidFill>
              <a:latin typeface="Segoe UI Light" panose="020B0502040204020203" pitchFamily="34" charset="0"/>
              <a:cs typeface="Segoe UI Light" panose="020B0502040204020203" pitchFamily="34" charset="0"/>
            </a:endParaRPr>
          </a:p>
          <a:p>
            <a:pPr marL="0" indent="0">
              <a:spcAft>
                <a:spcPts val="1200"/>
              </a:spcAft>
              <a:buNone/>
            </a:pPr>
            <a:endParaRPr lang="en-US" dirty="0">
              <a:solidFill>
                <a:srgbClr val="002060"/>
              </a:solidFill>
              <a:latin typeface="Segoe UI Light" panose="020B0502040204020203" pitchFamily="34" charset="0"/>
              <a:cs typeface="Segoe UI Light" panose="020B0502040204020203" pitchFamily="34" charset="0"/>
            </a:endParaRPr>
          </a:p>
        </p:txBody>
      </p:sp>
      <p:pic>
        <p:nvPicPr>
          <p:cNvPr id="2050" name="Picture 2">
            <a:extLst>
              <a:ext uri="{FF2B5EF4-FFF2-40B4-BE49-F238E27FC236}">
                <a16:creationId xmlns:a16="http://schemas.microsoft.com/office/drawing/2014/main" id="{E7F2B5F8-AA13-C02E-3989-673E8D91C5B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4851"/>
          <a:stretch/>
        </p:blipFill>
        <p:spPr bwMode="auto">
          <a:xfrm>
            <a:off x="2220644" y="2166151"/>
            <a:ext cx="5076383" cy="274653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6D5E7313-9F2D-B48B-A3D1-133DDEA9FFDA}"/>
              </a:ext>
            </a:extLst>
          </p:cNvPr>
          <p:cNvSpPr txBox="1"/>
          <p:nvPr/>
        </p:nvSpPr>
        <p:spPr>
          <a:xfrm>
            <a:off x="3439642" y="4835723"/>
            <a:ext cx="2810385" cy="307777"/>
          </a:xfrm>
          <a:prstGeom prst="rect">
            <a:avLst/>
          </a:prstGeom>
          <a:noFill/>
        </p:spPr>
        <p:txBody>
          <a:bodyPr wrap="none" rtlCol="0">
            <a:spAutoFit/>
          </a:bodyPr>
          <a:lstStyle/>
          <a:p>
            <a:r>
              <a:rPr lang="en-US" dirty="0">
                <a:solidFill>
                  <a:srgbClr val="002060"/>
                </a:solidFill>
                <a:latin typeface="Segoe UI Light" panose="020B0502040204020203" pitchFamily="34" charset="0"/>
                <a:cs typeface="Segoe UI Light" panose="020B0502040204020203" pitchFamily="34" charset="0"/>
              </a:rPr>
              <a:t>Encoding Improvement over Ridge</a:t>
            </a:r>
          </a:p>
        </p:txBody>
      </p:sp>
      <p:sp>
        <p:nvSpPr>
          <p:cNvPr id="3" name="Slide Number Placeholder 2">
            <a:extLst>
              <a:ext uri="{FF2B5EF4-FFF2-40B4-BE49-F238E27FC236}">
                <a16:creationId xmlns:a16="http://schemas.microsoft.com/office/drawing/2014/main" id="{A185484D-FC0D-03BE-AB83-4E2DC4FE5C71}"/>
              </a:ext>
            </a:extLst>
          </p:cNvPr>
          <p:cNvSpPr>
            <a:spLocks noGrp="1"/>
          </p:cNvSpPr>
          <p:nvPr>
            <p:ph type="sldNum" idx="12"/>
          </p:nvPr>
        </p:nvSpPr>
        <p:spPr/>
        <p:txBody>
          <a:bodyPr/>
          <a:lstStyle/>
          <a:p>
            <a:pPr marL="0" lvl="0" indent="0" algn="r" rtl="0">
              <a:spcBef>
                <a:spcPts val="0"/>
              </a:spcBef>
              <a:spcAft>
                <a:spcPts val="0"/>
              </a:spcAft>
              <a:buNone/>
            </a:pPr>
            <a:r>
              <a:rPr lang="en" dirty="0"/>
              <a:t>18/27</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a:solidFill>
                  <a:srgbClr val="002060"/>
                </a:solidFill>
                <a:latin typeface="Segoe UI Light" panose="020B0502040204020203" pitchFamily="34" charset="0"/>
                <a:cs typeface="Segoe UI Light" panose="020B0502040204020203" pitchFamily="34" charset="0"/>
              </a:rPr>
              <a:t>Outline</a:t>
            </a:r>
          </a:p>
        </p:txBody>
      </p:sp>
      <p:sp>
        <p:nvSpPr>
          <p:cNvPr id="79" name="Google Shape;79;p1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AutoNum type="arabicPeriod"/>
            </a:pPr>
            <a:r>
              <a:rPr lang="en-US" dirty="0">
                <a:solidFill>
                  <a:srgbClr val="002060"/>
                </a:solidFill>
                <a:latin typeface="Segoe UI Light" panose="020B0502040204020203" pitchFamily="34" charset="0"/>
                <a:cs typeface="Segoe UI Light" panose="020B0502040204020203" pitchFamily="34" charset="0"/>
              </a:rPr>
              <a:t>Why do LM-based encoding models work?</a:t>
            </a:r>
          </a:p>
          <a:p>
            <a:pPr marL="857250" lvl="1" indent="-285750">
              <a:buSzPts val="1800"/>
            </a:pPr>
            <a:r>
              <a:rPr lang="en-US" dirty="0">
                <a:solidFill>
                  <a:srgbClr val="002060"/>
                </a:solidFill>
                <a:latin typeface="Segoe UI Light" panose="020B0502040204020203" pitchFamily="34" charset="0"/>
                <a:cs typeface="Segoe UI Light" panose="020B0502040204020203" pitchFamily="34" charset="0"/>
              </a:rPr>
              <a:t>What is the underlying reason why some representations work better for encoding than others?</a:t>
            </a:r>
            <a:r>
              <a:rPr lang="en-US" sz="1400" i="1" baseline="30000" dirty="0">
                <a:solidFill>
                  <a:srgbClr val="002060"/>
                </a:solidFill>
                <a:latin typeface="Segoe UI Light" panose="020B0502040204020203" pitchFamily="34" charset="0"/>
                <a:cs typeface="Segoe UI Light" panose="020B0502040204020203" pitchFamily="34" charset="0"/>
              </a:rPr>
              <a:t> 1</a:t>
            </a:r>
            <a:endParaRPr lang="en-US" dirty="0">
              <a:solidFill>
                <a:srgbClr val="002060"/>
              </a:solidFill>
              <a:latin typeface="Segoe UI Light" panose="020B0502040204020203" pitchFamily="34" charset="0"/>
              <a:cs typeface="Segoe UI Light" panose="020B0502040204020203" pitchFamily="34" charset="0"/>
            </a:endParaRPr>
          </a:p>
          <a:p>
            <a:pPr>
              <a:buFont typeface="+mj-lt"/>
              <a:buAutoNum type="arabicPeriod"/>
            </a:pPr>
            <a:r>
              <a:rPr lang="en-US" dirty="0">
                <a:solidFill>
                  <a:srgbClr val="002060"/>
                </a:solidFill>
                <a:latin typeface="Segoe UI Light" panose="020B0502040204020203" pitchFamily="34" charset="0"/>
                <a:cs typeface="Segoe UI Light" panose="020B0502040204020203" pitchFamily="34" charset="0"/>
              </a:rPr>
              <a:t>How can we improve encoding models to make them more powerful?</a:t>
            </a:r>
          </a:p>
          <a:p>
            <a:pPr marL="857250" lvl="1" indent="-285750">
              <a:buSzPts val="1800"/>
              <a:buFont typeface="Courier New" panose="02070309020205020404" pitchFamily="49" charset="0"/>
              <a:buChar char="o"/>
            </a:pPr>
            <a:r>
              <a:rPr lang="en-US" dirty="0">
                <a:solidFill>
                  <a:srgbClr val="002060"/>
                </a:solidFill>
                <a:latin typeface="Segoe UI Light" panose="020B0502040204020203" pitchFamily="34" charset="0"/>
                <a:cs typeface="Segoe UI Light" panose="020B0502040204020203" pitchFamily="34" charset="0"/>
              </a:rPr>
              <a:t>Model Scaling</a:t>
            </a:r>
            <a:r>
              <a:rPr lang="en-US" sz="1400" i="1" baseline="30000" dirty="0">
                <a:solidFill>
                  <a:srgbClr val="002060"/>
                </a:solidFill>
                <a:latin typeface="Segoe UI Light" panose="020B0502040204020203" pitchFamily="34" charset="0"/>
                <a:cs typeface="Segoe UI Light" panose="020B0502040204020203" pitchFamily="34" charset="0"/>
              </a:rPr>
              <a:t> 2</a:t>
            </a:r>
            <a:endParaRPr lang="en-US" dirty="0">
              <a:solidFill>
                <a:srgbClr val="002060"/>
              </a:solidFill>
              <a:latin typeface="Segoe UI Light" panose="020B0502040204020203" pitchFamily="34" charset="0"/>
              <a:cs typeface="Segoe UI Light" panose="020B0502040204020203" pitchFamily="34" charset="0"/>
            </a:endParaRPr>
          </a:p>
          <a:p>
            <a:pPr marL="857250" lvl="1" indent="-285750">
              <a:buSzPts val="1800"/>
              <a:buFont typeface="Courier New" panose="02070309020205020404" pitchFamily="49" charset="0"/>
              <a:buChar char="o"/>
            </a:pPr>
            <a:r>
              <a:rPr lang="en-US" dirty="0">
                <a:solidFill>
                  <a:srgbClr val="002060"/>
                </a:solidFill>
                <a:latin typeface="Segoe UI Light" panose="020B0502040204020203" pitchFamily="34" charset="0"/>
                <a:cs typeface="Segoe UI Light" panose="020B0502040204020203" pitchFamily="34" charset="0"/>
              </a:rPr>
              <a:t>Building Nonlinear Encoding Models</a:t>
            </a:r>
            <a:r>
              <a:rPr lang="en-US" sz="1400" i="1" baseline="30000" dirty="0">
                <a:solidFill>
                  <a:srgbClr val="002060"/>
                </a:solidFill>
                <a:latin typeface="Segoe UI Light" panose="020B0502040204020203" pitchFamily="34" charset="0"/>
                <a:cs typeface="Segoe UI Light" panose="020B0502040204020203" pitchFamily="34" charset="0"/>
              </a:rPr>
              <a:t>3</a:t>
            </a:r>
            <a:endParaRPr lang="en-US" dirty="0">
              <a:solidFill>
                <a:srgbClr val="002060"/>
              </a:solidFill>
              <a:latin typeface="Segoe UI Light" panose="020B0502040204020203" pitchFamily="34" charset="0"/>
              <a:cs typeface="Segoe UI Light" panose="020B0502040204020203" pitchFamily="34" charset="0"/>
            </a:endParaRPr>
          </a:p>
          <a:p>
            <a:pPr marL="457200" lvl="0" indent="-342900" algn="l" rtl="0">
              <a:spcBef>
                <a:spcPts val="0"/>
              </a:spcBef>
              <a:spcAft>
                <a:spcPts val="0"/>
              </a:spcAft>
              <a:buSzPts val="1800"/>
              <a:buAutoNum type="arabicPeriod"/>
            </a:pPr>
            <a:r>
              <a:rPr lang="en-US" b="1" dirty="0">
                <a:solidFill>
                  <a:srgbClr val="002060"/>
                </a:solidFill>
                <a:latin typeface="Segoe UI Light" panose="020B0502040204020203" pitchFamily="34" charset="0"/>
                <a:cs typeface="Segoe UI Light" panose="020B0502040204020203" pitchFamily="34" charset="0"/>
              </a:rPr>
              <a:t>What are the downstream applications of powerful encoding models? </a:t>
            </a:r>
          </a:p>
          <a:p>
            <a:pPr lvl="1" indent="-342900">
              <a:buSzPts val="1800"/>
              <a:buFont typeface="Courier New" panose="02070309020205020404" pitchFamily="49" charset="0"/>
              <a:buChar char="o"/>
            </a:pPr>
            <a:r>
              <a:rPr lang="en-US" b="1" dirty="0">
                <a:solidFill>
                  <a:srgbClr val="002060"/>
                </a:solidFill>
                <a:latin typeface="Segoe UI Light" panose="020B0502040204020203" pitchFamily="34" charset="0"/>
                <a:cs typeface="Segoe UI Light" panose="020B0502040204020203" pitchFamily="34" charset="0"/>
              </a:rPr>
              <a:t>Improved Bayesian Semantic Decoding</a:t>
            </a:r>
            <a:r>
              <a:rPr lang="en-US" sz="1400" b="1" i="1" baseline="30000" dirty="0">
                <a:solidFill>
                  <a:srgbClr val="002060"/>
                </a:solidFill>
                <a:latin typeface="Segoe UI Light" panose="020B0502040204020203" pitchFamily="34" charset="0"/>
                <a:cs typeface="Segoe UI Light" panose="020B0502040204020203" pitchFamily="34" charset="0"/>
              </a:rPr>
              <a:t>3</a:t>
            </a:r>
            <a:endParaRPr lang="en-US" b="1" dirty="0">
              <a:solidFill>
                <a:srgbClr val="002060"/>
              </a:solidFill>
              <a:latin typeface="Segoe UI Light" panose="020B0502040204020203" pitchFamily="34" charset="0"/>
              <a:cs typeface="Segoe UI Light" panose="020B0502040204020203" pitchFamily="34" charset="0"/>
            </a:endParaRPr>
          </a:p>
          <a:p>
            <a:pPr lvl="1" indent="-342900">
              <a:buSzPts val="1800"/>
              <a:buFont typeface="Courier New" panose="02070309020205020404" pitchFamily="49" charset="0"/>
              <a:buChar char="o"/>
            </a:pPr>
            <a:r>
              <a:rPr lang="en-US" b="1" dirty="0">
                <a:solidFill>
                  <a:srgbClr val="002060"/>
                </a:solidFill>
                <a:latin typeface="Segoe UI Light" panose="020B0502040204020203" pitchFamily="34" charset="0"/>
                <a:cs typeface="Segoe UI Light" panose="020B0502040204020203" pitchFamily="34" charset="0"/>
              </a:rPr>
              <a:t>Interpretable modulation of brain voxels through natural language</a:t>
            </a:r>
            <a:r>
              <a:rPr lang="en-US" sz="1400" b="1" i="1" baseline="30000" dirty="0">
                <a:solidFill>
                  <a:srgbClr val="002060"/>
                </a:solidFill>
                <a:latin typeface="Segoe UI Light" panose="020B0502040204020203" pitchFamily="34" charset="0"/>
                <a:cs typeface="Segoe UI Light" panose="020B0502040204020203" pitchFamily="34" charset="0"/>
              </a:rPr>
              <a:t>3</a:t>
            </a:r>
            <a:endParaRPr lang="en-US" b="1" dirty="0">
              <a:solidFill>
                <a:srgbClr val="002060"/>
              </a:solidFill>
              <a:latin typeface="Segoe UI Light" panose="020B0502040204020203" pitchFamily="34" charset="0"/>
              <a:cs typeface="Segoe UI Light" panose="020B0502040204020203" pitchFamily="34" charset="0"/>
            </a:endParaRPr>
          </a:p>
          <a:p>
            <a:pPr marL="114300" indent="0">
              <a:buNone/>
            </a:pPr>
            <a:endParaRPr lang="en-US" sz="1000" i="1" baseline="30000" dirty="0">
              <a:solidFill>
                <a:srgbClr val="002060"/>
              </a:solidFill>
              <a:latin typeface="Segoe UI Light" panose="020B0502040204020203" pitchFamily="34" charset="0"/>
              <a:cs typeface="Segoe UI Light" panose="020B0502040204020203" pitchFamily="34" charset="0"/>
            </a:endParaRPr>
          </a:p>
          <a:p>
            <a:pPr marL="114300" indent="0">
              <a:buNone/>
            </a:pPr>
            <a:endParaRPr lang="en-US" sz="1000" i="1" baseline="30000" dirty="0">
              <a:solidFill>
                <a:srgbClr val="002060"/>
              </a:solidFill>
              <a:latin typeface="Segoe UI Light" panose="020B0502040204020203" pitchFamily="34" charset="0"/>
              <a:cs typeface="Segoe UI Light" panose="020B0502040204020203" pitchFamily="34" charset="0"/>
            </a:endParaRPr>
          </a:p>
          <a:p>
            <a:pPr marL="114300" indent="0">
              <a:buNone/>
            </a:pPr>
            <a:endParaRPr lang="en-US" sz="1000" i="1" baseline="30000" dirty="0">
              <a:solidFill>
                <a:srgbClr val="002060"/>
              </a:solidFill>
              <a:latin typeface="Segoe UI Light" panose="020B0502040204020203" pitchFamily="34" charset="0"/>
              <a:cs typeface="Segoe UI Light" panose="020B0502040204020203" pitchFamily="34" charset="0"/>
            </a:endParaRPr>
          </a:p>
          <a:p>
            <a:pPr marL="114300" indent="0">
              <a:buNone/>
            </a:pPr>
            <a:endParaRPr lang="en-US" sz="1000" i="1" baseline="30000" dirty="0">
              <a:solidFill>
                <a:srgbClr val="002060"/>
              </a:solidFill>
              <a:latin typeface="Segoe UI Light" panose="020B0502040204020203" pitchFamily="34" charset="0"/>
              <a:cs typeface="Segoe UI Light" panose="020B0502040204020203" pitchFamily="34" charset="0"/>
            </a:endParaRPr>
          </a:p>
          <a:p>
            <a:pPr marL="114300" indent="0">
              <a:buNone/>
            </a:pPr>
            <a:r>
              <a:rPr lang="en-US" sz="1000" i="1" baseline="30000" dirty="0">
                <a:solidFill>
                  <a:srgbClr val="002060"/>
                </a:solidFill>
                <a:latin typeface="Segoe UI Light" panose="020B0502040204020203" pitchFamily="34" charset="0"/>
                <a:cs typeface="Segoe UI Light" panose="020B0502040204020203" pitchFamily="34" charset="0"/>
              </a:rPr>
              <a:t>1</a:t>
            </a:r>
            <a:r>
              <a:rPr lang="en-US" sz="1000" i="1" dirty="0">
                <a:solidFill>
                  <a:srgbClr val="002060"/>
                </a:solidFill>
                <a:latin typeface="Segoe UI Light" panose="020B0502040204020203" pitchFamily="34" charset="0"/>
                <a:cs typeface="Segoe UI Light" panose="020B0502040204020203" pitchFamily="34" charset="0"/>
              </a:rPr>
              <a:t>“Predictive Coding or Just Feature Discovery?”, Antonello and </a:t>
            </a:r>
            <a:r>
              <a:rPr lang="en-US" sz="1000" i="1" dirty="0" err="1">
                <a:solidFill>
                  <a:srgbClr val="002060"/>
                </a:solidFill>
                <a:latin typeface="Segoe UI Light" panose="020B0502040204020203" pitchFamily="34" charset="0"/>
                <a:cs typeface="Segoe UI Light" panose="020B0502040204020203" pitchFamily="34" charset="0"/>
              </a:rPr>
              <a:t>Huth</a:t>
            </a:r>
            <a:r>
              <a:rPr lang="en-US" sz="1000" i="1" dirty="0">
                <a:solidFill>
                  <a:srgbClr val="002060"/>
                </a:solidFill>
                <a:latin typeface="Segoe UI Light" panose="020B0502040204020203" pitchFamily="34" charset="0"/>
                <a:cs typeface="Segoe UI Light" panose="020B0502040204020203" pitchFamily="34" charset="0"/>
              </a:rPr>
              <a:t>, Neurobiology of Language, 2022</a:t>
            </a:r>
          </a:p>
          <a:p>
            <a:pPr marL="114300" indent="0">
              <a:buNone/>
            </a:pPr>
            <a:r>
              <a:rPr lang="en-US" sz="1000" i="1" baseline="30000" dirty="0">
                <a:solidFill>
                  <a:srgbClr val="002060"/>
                </a:solidFill>
                <a:latin typeface="Segoe UI Light" panose="020B0502040204020203" pitchFamily="34" charset="0"/>
                <a:cs typeface="Segoe UI Light" panose="020B0502040204020203" pitchFamily="34" charset="0"/>
              </a:rPr>
              <a:t>2</a:t>
            </a:r>
            <a:r>
              <a:rPr lang="en-US" sz="1000" i="1" dirty="0">
                <a:solidFill>
                  <a:srgbClr val="002060"/>
                </a:solidFill>
                <a:latin typeface="Segoe UI Light" panose="020B0502040204020203" pitchFamily="34" charset="0"/>
                <a:cs typeface="Segoe UI Light" panose="020B0502040204020203" pitchFamily="34" charset="0"/>
              </a:rPr>
              <a:t>“Scaling Laws of Language Encoding Models in fMRI”, Antonello, et al., </a:t>
            </a:r>
            <a:r>
              <a:rPr lang="en-US" sz="1000" i="1" dirty="0" err="1">
                <a:solidFill>
                  <a:srgbClr val="002060"/>
                </a:solidFill>
                <a:latin typeface="Segoe UI Light" panose="020B0502040204020203" pitchFamily="34" charset="0"/>
                <a:cs typeface="Segoe UI Light" panose="020B0502040204020203" pitchFamily="34" charset="0"/>
              </a:rPr>
              <a:t>NeurIPS</a:t>
            </a:r>
            <a:r>
              <a:rPr lang="en-US" sz="1000" i="1" dirty="0">
                <a:solidFill>
                  <a:srgbClr val="002060"/>
                </a:solidFill>
                <a:latin typeface="Segoe UI Light" panose="020B0502040204020203" pitchFamily="34" charset="0"/>
                <a:cs typeface="Segoe UI Light" panose="020B0502040204020203" pitchFamily="34" charset="0"/>
              </a:rPr>
              <a:t>, 2023</a:t>
            </a:r>
          </a:p>
          <a:p>
            <a:pPr marL="114300" indent="0">
              <a:buNone/>
            </a:pPr>
            <a:r>
              <a:rPr lang="en-US" sz="1000" i="1" baseline="30000" dirty="0">
                <a:solidFill>
                  <a:srgbClr val="002060"/>
                </a:solidFill>
                <a:latin typeface="Segoe UI Light" panose="020B0502040204020203" pitchFamily="34" charset="0"/>
                <a:cs typeface="Segoe UI Light" panose="020B0502040204020203" pitchFamily="34" charset="0"/>
              </a:rPr>
              <a:t>3</a:t>
            </a:r>
            <a:r>
              <a:rPr lang="en-US" sz="1000" i="1" dirty="0">
                <a:solidFill>
                  <a:srgbClr val="002060"/>
                </a:solidFill>
                <a:latin typeface="Segoe UI Light" panose="020B0502040204020203" pitchFamily="34" charset="0"/>
                <a:cs typeface="Segoe UI Light" panose="020B0502040204020203" pitchFamily="34" charset="0"/>
              </a:rPr>
              <a:t>Manuscript(s) in prep., Antonello et al., (2024?)</a:t>
            </a:r>
          </a:p>
        </p:txBody>
      </p:sp>
      <p:sp>
        <p:nvSpPr>
          <p:cNvPr id="2" name="Slide Number Placeholder 1">
            <a:extLst>
              <a:ext uri="{FF2B5EF4-FFF2-40B4-BE49-F238E27FC236}">
                <a16:creationId xmlns:a16="http://schemas.microsoft.com/office/drawing/2014/main" id="{835C2A2D-2DEA-F833-B5A4-2E1DD91C0B2B}"/>
              </a:ext>
            </a:extLst>
          </p:cNvPr>
          <p:cNvSpPr>
            <a:spLocks noGrp="1"/>
          </p:cNvSpPr>
          <p:nvPr>
            <p:ph type="sldNum" idx="12"/>
          </p:nvPr>
        </p:nvSpPr>
        <p:spPr/>
        <p:txBody>
          <a:bodyPr/>
          <a:lstStyle/>
          <a:p>
            <a:pPr marL="0" lvl="0" indent="0" algn="r" rtl="0">
              <a:spcBef>
                <a:spcPts val="0"/>
              </a:spcBef>
              <a:spcAft>
                <a:spcPts val="0"/>
              </a:spcAft>
              <a:buNone/>
            </a:pPr>
            <a:r>
              <a:rPr lang="en" dirty="0"/>
              <a:t>19/27</a:t>
            </a:r>
          </a:p>
        </p:txBody>
      </p:sp>
    </p:spTree>
    <p:extLst>
      <p:ext uri="{BB962C8B-B14F-4D97-AF65-F5344CB8AC3E}">
        <p14:creationId xmlns:p14="http://schemas.microsoft.com/office/powerpoint/2010/main" val="75921350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00AD11-988C-3CCE-DC07-194139F0F8F6}"/>
              </a:ext>
            </a:extLst>
          </p:cNvPr>
          <p:cNvSpPr>
            <a:spLocks noGrp="1"/>
          </p:cNvSpPr>
          <p:nvPr>
            <p:ph type="title"/>
          </p:nvPr>
        </p:nvSpPr>
        <p:spPr/>
        <p:txBody>
          <a:bodyPr>
            <a:normAutofit fontScale="90000"/>
          </a:bodyPr>
          <a:lstStyle/>
          <a:p>
            <a:r>
              <a:rPr lang="en-US" dirty="0">
                <a:solidFill>
                  <a:srgbClr val="002060"/>
                </a:solidFill>
                <a:latin typeface="Segoe UI Light" panose="020B0502040204020203" pitchFamily="34" charset="0"/>
                <a:cs typeface="Segoe UI Light" panose="020B0502040204020203" pitchFamily="34" charset="0"/>
              </a:rPr>
              <a:t>Bayesian Semantic Decoding Models</a:t>
            </a:r>
          </a:p>
        </p:txBody>
      </p:sp>
      <p:sp>
        <p:nvSpPr>
          <p:cNvPr id="3" name="Text Placeholder 2">
            <a:extLst>
              <a:ext uri="{FF2B5EF4-FFF2-40B4-BE49-F238E27FC236}">
                <a16:creationId xmlns:a16="http://schemas.microsoft.com/office/drawing/2014/main" id="{82E4A572-10FC-4BE3-C689-0C17EA87883E}"/>
              </a:ext>
            </a:extLst>
          </p:cNvPr>
          <p:cNvSpPr>
            <a:spLocks noGrp="1"/>
          </p:cNvSpPr>
          <p:nvPr>
            <p:ph type="body" idx="1"/>
          </p:nvPr>
        </p:nvSpPr>
        <p:spPr/>
        <p:txBody>
          <a:bodyPr/>
          <a:lstStyle/>
          <a:p>
            <a:r>
              <a:rPr lang="en-US" dirty="0">
                <a:solidFill>
                  <a:srgbClr val="002060"/>
                </a:solidFill>
                <a:latin typeface="Segoe UI Light" panose="020B0502040204020203" pitchFamily="34" charset="0"/>
                <a:cs typeface="Segoe UI Light" panose="020B0502040204020203" pitchFamily="34" charset="0"/>
              </a:rPr>
              <a:t>Semantic Decoding – Trying to infer semantics of a language stimulus using only response data.</a:t>
            </a:r>
          </a:p>
          <a:p>
            <a:endParaRPr lang="en-US" dirty="0">
              <a:solidFill>
                <a:srgbClr val="002060"/>
              </a:solidFill>
              <a:latin typeface="Segoe UI Light" panose="020B0502040204020203" pitchFamily="34" charset="0"/>
              <a:cs typeface="Segoe UI Light" panose="020B0502040204020203" pitchFamily="34" charset="0"/>
            </a:endParaRPr>
          </a:p>
          <a:p>
            <a:pPr lvl="1"/>
            <a:endParaRPr lang="en-US" dirty="0"/>
          </a:p>
        </p:txBody>
      </p:sp>
      <p:sp>
        <p:nvSpPr>
          <p:cNvPr id="4" name="Slide Number Placeholder 3">
            <a:extLst>
              <a:ext uri="{FF2B5EF4-FFF2-40B4-BE49-F238E27FC236}">
                <a16:creationId xmlns:a16="http://schemas.microsoft.com/office/drawing/2014/main" id="{FE60F119-ACCE-2216-A42D-4E040D165E26}"/>
              </a:ext>
            </a:extLst>
          </p:cNvPr>
          <p:cNvSpPr>
            <a:spLocks noGrp="1"/>
          </p:cNvSpPr>
          <p:nvPr>
            <p:ph type="sldNum" idx="12"/>
          </p:nvPr>
        </p:nvSpPr>
        <p:spPr/>
        <p:txBody>
          <a:bodyPr/>
          <a:lstStyle/>
          <a:p>
            <a:pPr marL="0" lvl="0" indent="0" algn="r" rtl="0">
              <a:spcBef>
                <a:spcPts val="0"/>
              </a:spcBef>
              <a:spcAft>
                <a:spcPts val="0"/>
              </a:spcAft>
              <a:buNone/>
            </a:pPr>
            <a:r>
              <a:rPr lang="en" dirty="0"/>
              <a:t>20/27</a:t>
            </a:r>
          </a:p>
        </p:txBody>
      </p:sp>
    </p:spTree>
    <p:extLst>
      <p:ext uri="{BB962C8B-B14F-4D97-AF65-F5344CB8AC3E}">
        <p14:creationId xmlns:p14="http://schemas.microsoft.com/office/powerpoint/2010/main" val="298716864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00AD11-988C-3CCE-DC07-194139F0F8F6}"/>
              </a:ext>
            </a:extLst>
          </p:cNvPr>
          <p:cNvSpPr>
            <a:spLocks noGrp="1"/>
          </p:cNvSpPr>
          <p:nvPr>
            <p:ph type="title"/>
          </p:nvPr>
        </p:nvSpPr>
        <p:spPr/>
        <p:txBody>
          <a:bodyPr>
            <a:normAutofit fontScale="90000"/>
          </a:bodyPr>
          <a:lstStyle/>
          <a:p>
            <a:r>
              <a:rPr lang="en-US" dirty="0">
                <a:solidFill>
                  <a:srgbClr val="002060"/>
                </a:solidFill>
                <a:latin typeface="Segoe UI Light" panose="020B0502040204020203" pitchFamily="34" charset="0"/>
                <a:cs typeface="Segoe UI Light" panose="020B0502040204020203" pitchFamily="34" charset="0"/>
              </a:rPr>
              <a:t>Bayesian Semantic Decoding Models</a:t>
            </a:r>
          </a:p>
        </p:txBody>
      </p:sp>
      <p:sp>
        <p:nvSpPr>
          <p:cNvPr id="3" name="Text Placeholder 2">
            <a:extLst>
              <a:ext uri="{FF2B5EF4-FFF2-40B4-BE49-F238E27FC236}">
                <a16:creationId xmlns:a16="http://schemas.microsoft.com/office/drawing/2014/main" id="{82E4A572-10FC-4BE3-C689-0C17EA87883E}"/>
              </a:ext>
            </a:extLst>
          </p:cNvPr>
          <p:cNvSpPr>
            <a:spLocks noGrp="1"/>
          </p:cNvSpPr>
          <p:nvPr>
            <p:ph type="body" idx="1"/>
          </p:nvPr>
        </p:nvSpPr>
        <p:spPr/>
        <p:txBody>
          <a:bodyPr/>
          <a:lstStyle/>
          <a:p>
            <a:r>
              <a:rPr lang="en-US" dirty="0">
                <a:solidFill>
                  <a:srgbClr val="002060"/>
                </a:solidFill>
                <a:latin typeface="Segoe UI Light" panose="020B0502040204020203" pitchFamily="34" charset="0"/>
                <a:cs typeface="Segoe UI Light" panose="020B0502040204020203" pitchFamily="34" charset="0"/>
              </a:rPr>
              <a:t>Semantic Decoding – Trying to infer semantics of a language stimulus using only response data.</a:t>
            </a:r>
          </a:p>
          <a:p>
            <a:r>
              <a:rPr lang="en-US" dirty="0">
                <a:solidFill>
                  <a:srgbClr val="002060"/>
                </a:solidFill>
                <a:latin typeface="Segoe UI Light" panose="020B0502040204020203" pitchFamily="34" charset="0"/>
                <a:cs typeface="Segoe UI Light" panose="020B0502040204020203" pitchFamily="34" charset="0"/>
              </a:rPr>
              <a:t>Bayesian decoding inverts encoding model estimation via Bayes’ law</a:t>
            </a:r>
          </a:p>
          <a:p>
            <a:endParaRPr lang="en-US" dirty="0">
              <a:solidFill>
                <a:srgbClr val="002060"/>
              </a:solidFill>
              <a:latin typeface="Segoe UI Light" panose="020B0502040204020203" pitchFamily="34" charset="0"/>
              <a:cs typeface="Segoe UI Light" panose="020B0502040204020203" pitchFamily="34" charset="0"/>
            </a:endParaRPr>
          </a:p>
          <a:p>
            <a:pPr lvl="1"/>
            <a:endParaRPr lang="en-US" dirty="0"/>
          </a:p>
        </p:txBody>
      </p:sp>
      <p:pic>
        <p:nvPicPr>
          <p:cNvPr id="5" name="Picture 4">
            <a:extLst>
              <a:ext uri="{FF2B5EF4-FFF2-40B4-BE49-F238E27FC236}">
                <a16:creationId xmlns:a16="http://schemas.microsoft.com/office/drawing/2014/main" id="{E1D5AED2-7982-3AFF-4E93-EC17CA72F74F}"/>
              </a:ext>
            </a:extLst>
          </p:cNvPr>
          <p:cNvPicPr>
            <a:picLocks noChangeAspect="1"/>
          </p:cNvPicPr>
          <p:nvPr/>
        </p:nvPicPr>
        <p:blipFill>
          <a:blip r:embed="rId3"/>
          <a:stretch>
            <a:fillRect/>
          </a:stretch>
        </p:blipFill>
        <p:spPr>
          <a:xfrm>
            <a:off x="2365594" y="3428181"/>
            <a:ext cx="3495675" cy="361950"/>
          </a:xfrm>
          <a:prstGeom prst="rect">
            <a:avLst/>
          </a:prstGeom>
        </p:spPr>
      </p:pic>
      <p:sp>
        <p:nvSpPr>
          <p:cNvPr id="4" name="Slide Number Placeholder 3">
            <a:extLst>
              <a:ext uri="{FF2B5EF4-FFF2-40B4-BE49-F238E27FC236}">
                <a16:creationId xmlns:a16="http://schemas.microsoft.com/office/drawing/2014/main" id="{B024B3C1-BE45-4320-B05D-AFADB371107A}"/>
              </a:ext>
            </a:extLst>
          </p:cNvPr>
          <p:cNvSpPr>
            <a:spLocks noGrp="1"/>
          </p:cNvSpPr>
          <p:nvPr>
            <p:ph type="sldNum" idx="12"/>
          </p:nvPr>
        </p:nvSpPr>
        <p:spPr/>
        <p:txBody>
          <a:bodyPr/>
          <a:lstStyle/>
          <a:p>
            <a:pPr marL="0" lvl="0" indent="0" algn="r" rtl="0">
              <a:spcBef>
                <a:spcPts val="0"/>
              </a:spcBef>
              <a:spcAft>
                <a:spcPts val="0"/>
              </a:spcAft>
              <a:buNone/>
            </a:pPr>
            <a:r>
              <a:rPr lang="en" dirty="0"/>
              <a:t>20/27</a:t>
            </a:r>
          </a:p>
        </p:txBody>
      </p:sp>
    </p:spTree>
    <p:extLst>
      <p:ext uri="{BB962C8B-B14F-4D97-AF65-F5344CB8AC3E}">
        <p14:creationId xmlns:p14="http://schemas.microsoft.com/office/powerpoint/2010/main" val="82831391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00AD11-988C-3CCE-DC07-194139F0F8F6}"/>
              </a:ext>
            </a:extLst>
          </p:cNvPr>
          <p:cNvSpPr>
            <a:spLocks noGrp="1"/>
          </p:cNvSpPr>
          <p:nvPr>
            <p:ph type="title"/>
          </p:nvPr>
        </p:nvSpPr>
        <p:spPr/>
        <p:txBody>
          <a:bodyPr>
            <a:normAutofit fontScale="90000"/>
          </a:bodyPr>
          <a:lstStyle/>
          <a:p>
            <a:r>
              <a:rPr lang="en-US" dirty="0">
                <a:solidFill>
                  <a:srgbClr val="002060"/>
                </a:solidFill>
                <a:latin typeface="Segoe UI Light" panose="020B0502040204020203" pitchFamily="34" charset="0"/>
                <a:cs typeface="Segoe UI Light" panose="020B0502040204020203" pitchFamily="34" charset="0"/>
              </a:rPr>
              <a:t>Bayesian Semantic Decoding Models</a:t>
            </a:r>
          </a:p>
        </p:txBody>
      </p:sp>
      <p:sp>
        <p:nvSpPr>
          <p:cNvPr id="3" name="Text Placeholder 2">
            <a:extLst>
              <a:ext uri="{FF2B5EF4-FFF2-40B4-BE49-F238E27FC236}">
                <a16:creationId xmlns:a16="http://schemas.microsoft.com/office/drawing/2014/main" id="{82E4A572-10FC-4BE3-C689-0C17EA87883E}"/>
              </a:ext>
            </a:extLst>
          </p:cNvPr>
          <p:cNvSpPr>
            <a:spLocks noGrp="1"/>
          </p:cNvSpPr>
          <p:nvPr>
            <p:ph type="body" idx="1"/>
          </p:nvPr>
        </p:nvSpPr>
        <p:spPr/>
        <p:txBody>
          <a:bodyPr/>
          <a:lstStyle/>
          <a:p>
            <a:r>
              <a:rPr lang="en-US" dirty="0">
                <a:solidFill>
                  <a:srgbClr val="002060"/>
                </a:solidFill>
                <a:latin typeface="Segoe UI Light" panose="020B0502040204020203" pitchFamily="34" charset="0"/>
                <a:cs typeface="Segoe UI Light" panose="020B0502040204020203" pitchFamily="34" charset="0"/>
              </a:rPr>
              <a:t>Semantic Decoding – Trying to infer semantics of a language stimulus using only response data.</a:t>
            </a:r>
          </a:p>
          <a:p>
            <a:r>
              <a:rPr lang="en-US" dirty="0">
                <a:solidFill>
                  <a:srgbClr val="002060"/>
                </a:solidFill>
                <a:latin typeface="Segoe UI Light" panose="020B0502040204020203" pitchFamily="34" charset="0"/>
                <a:cs typeface="Segoe UI Light" panose="020B0502040204020203" pitchFamily="34" charset="0"/>
              </a:rPr>
              <a:t>Bayesian decoding inverts encoding model estimation via Bayes’ law</a:t>
            </a:r>
          </a:p>
          <a:p>
            <a:endParaRPr lang="en-US" dirty="0">
              <a:solidFill>
                <a:srgbClr val="002060"/>
              </a:solidFill>
              <a:latin typeface="Segoe UI Light" panose="020B0502040204020203" pitchFamily="34" charset="0"/>
              <a:cs typeface="Segoe UI Light" panose="020B0502040204020203" pitchFamily="34" charset="0"/>
            </a:endParaRPr>
          </a:p>
          <a:p>
            <a:endParaRPr lang="en-US" dirty="0">
              <a:solidFill>
                <a:srgbClr val="002060"/>
              </a:solidFill>
              <a:latin typeface="Segoe UI Light" panose="020B0502040204020203" pitchFamily="34" charset="0"/>
              <a:cs typeface="Segoe UI Light" panose="020B0502040204020203" pitchFamily="34" charset="0"/>
            </a:endParaRPr>
          </a:p>
          <a:p>
            <a:pPr lvl="1"/>
            <a:endParaRPr lang="en-US" dirty="0"/>
          </a:p>
        </p:txBody>
      </p:sp>
      <p:pic>
        <p:nvPicPr>
          <p:cNvPr id="5" name="Picture 4" descr="A black background with white text&#10;&#10;Description automatically generated">
            <a:extLst>
              <a:ext uri="{FF2B5EF4-FFF2-40B4-BE49-F238E27FC236}">
                <a16:creationId xmlns:a16="http://schemas.microsoft.com/office/drawing/2014/main" id="{AA94B00A-7E2C-B72D-7CB5-D89D77950542}"/>
              </a:ext>
            </a:extLst>
          </p:cNvPr>
          <p:cNvPicPr>
            <a:picLocks noChangeAspect="1"/>
          </p:cNvPicPr>
          <p:nvPr/>
        </p:nvPicPr>
        <p:blipFill>
          <a:blip r:embed="rId3"/>
          <a:stretch>
            <a:fillRect/>
          </a:stretch>
        </p:blipFill>
        <p:spPr>
          <a:xfrm>
            <a:off x="2360576" y="2739087"/>
            <a:ext cx="3552825" cy="1047750"/>
          </a:xfrm>
          <a:prstGeom prst="rect">
            <a:avLst/>
          </a:prstGeom>
        </p:spPr>
      </p:pic>
      <p:sp>
        <p:nvSpPr>
          <p:cNvPr id="4" name="Slide Number Placeholder 3">
            <a:extLst>
              <a:ext uri="{FF2B5EF4-FFF2-40B4-BE49-F238E27FC236}">
                <a16:creationId xmlns:a16="http://schemas.microsoft.com/office/drawing/2014/main" id="{E7466023-0566-B9AC-DEE0-CD09E9683F07}"/>
              </a:ext>
            </a:extLst>
          </p:cNvPr>
          <p:cNvSpPr>
            <a:spLocks noGrp="1"/>
          </p:cNvSpPr>
          <p:nvPr>
            <p:ph type="sldNum" idx="12"/>
          </p:nvPr>
        </p:nvSpPr>
        <p:spPr/>
        <p:txBody>
          <a:bodyPr/>
          <a:lstStyle/>
          <a:p>
            <a:pPr marL="0" lvl="0" indent="0" algn="r" rtl="0">
              <a:spcBef>
                <a:spcPts val="0"/>
              </a:spcBef>
              <a:spcAft>
                <a:spcPts val="0"/>
              </a:spcAft>
              <a:buNone/>
            </a:pPr>
            <a:r>
              <a:rPr lang="en" dirty="0"/>
              <a:t>20/27</a:t>
            </a:r>
          </a:p>
        </p:txBody>
      </p:sp>
    </p:spTree>
    <p:extLst>
      <p:ext uri="{BB962C8B-B14F-4D97-AF65-F5344CB8AC3E}">
        <p14:creationId xmlns:p14="http://schemas.microsoft.com/office/powerpoint/2010/main" val="151110823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5079F9-145D-419A-237C-4C96F3D664E8}"/>
              </a:ext>
            </a:extLst>
          </p:cNvPr>
          <p:cNvSpPr>
            <a:spLocks noGrp="1"/>
          </p:cNvSpPr>
          <p:nvPr>
            <p:ph type="title"/>
          </p:nvPr>
        </p:nvSpPr>
        <p:spPr/>
        <p:txBody>
          <a:bodyPr>
            <a:normAutofit fontScale="90000"/>
          </a:bodyPr>
          <a:lstStyle/>
          <a:p>
            <a:r>
              <a:rPr lang="en-US" dirty="0">
                <a:solidFill>
                  <a:srgbClr val="002060"/>
                </a:solidFill>
                <a:latin typeface="Segoe UI Light" panose="020B0502040204020203" pitchFamily="34" charset="0"/>
                <a:cs typeface="Segoe UI Light" panose="020B0502040204020203" pitchFamily="34" charset="0"/>
              </a:rPr>
              <a:t>Bayesian Semantic Decoding Models</a:t>
            </a:r>
            <a:endParaRPr lang="en-US" dirty="0"/>
          </a:p>
        </p:txBody>
      </p:sp>
      <p:sp>
        <p:nvSpPr>
          <p:cNvPr id="3" name="Text Placeholder 2">
            <a:extLst>
              <a:ext uri="{FF2B5EF4-FFF2-40B4-BE49-F238E27FC236}">
                <a16:creationId xmlns:a16="http://schemas.microsoft.com/office/drawing/2014/main" id="{1EC3A3AB-20DC-04FB-8AFC-4F6C15232507}"/>
              </a:ext>
            </a:extLst>
          </p:cNvPr>
          <p:cNvSpPr>
            <a:spLocks noGrp="1"/>
          </p:cNvSpPr>
          <p:nvPr>
            <p:ph type="body" idx="1"/>
          </p:nvPr>
        </p:nvSpPr>
        <p:spPr/>
        <p:txBody>
          <a:bodyPr/>
          <a:lstStyle/>
          <a:p>
            <a:r>
              <a:rPr lang="en-US" dirty="0">
                <a:solidFill>
                  <a:srgbClr val="002060"/>
                </a:solidFill>
                <a:latin typeface="Segoe UI Light" panose="020B0502040204020203" pitchFamily="34" charset="0"/>
                <a:cs typeface="Segoe UI Light" panose="020B0502040204020203" pitchFamily="34" charset="0"/>
              </a:rPr>
              <a:t>Semantic Decoding – Trying to infer semantics of a language stimulus using only response data.</a:t>
            </a:r>
          </a:p>
          <a:p>
            <a:r>
              <a:rPr lang="en-US" dirty="0">
                <a:solidFill>
                  <a:srgbClr val="002060"/>
                </a:solidFill>
                <a:latin typeface="Segoe UI Light" panose="020B0502040204020203" pitchFamily="34" charset="0"/>
                <a:cs typeface="Segoe UI Light" panose="020B0502040204020203" pitchFamily="34" charset="0"/>
              </a:rPr>
              <a:t>Bayesian decoding inverts encoding model estimation via Bayes’ law</a:t>
            </a:r>
          </a:p>
          <a:p>
            <a:endParaRPr lang="en-US" dirty="0">
              <a:solidFill>
                <a:srgbClr val="002060"/>
              </a:solidFill>
              <a:latin typeface="Segoe UI Light" panose="020B0502040204020203" pitchFamily="34" charset="0"/>
              <a:cs typeface="Segoe UI Light" panose="020B0502040204020203" pitchFamily="34" charset="0"/>
            </a:endParaRPr>
          </a:p>
          <a:p>
            <a:endParaRPr lang="en-US" dirty="0"/>
          </a:p>
        </p:txBody>
      </p:sp>
      <p:pic>
        <p:nvPicPr>
          <p:cNvPr id="5" name="Picture 4" descr="A black background with white text&#10;&#10;Description automatically generated">
            <a:extLst>
              <a:ext uri="{FF2B5EF4-FFF2-40B4-BE49-F238E27FC236}">
                <a16:creationId xmlns:a16="http://schemas.microsoft.com/office/drawing/2014/main" id="{866904E6-57BB-4B18-A783-48649AA1D8E8}"/>
              </a:ext>
            </a:extLst>
          </p:cNvPr>
          <p:cNvPicPr>
            <a:picLocks noChangeAspect="1"/>
          </p:cNvPicPr>
          <p:nvPr/>
        </p:nvPicPr>
        <p:blipFill>
          <a:blip r:embed="rId3"/>
          <a:stretch>
            <a:fillRect/>
          </a:stretch>
        </p:blipFill>
        <p:spPr>
          <a:xfrm>
            <a:off x="2359278" y="2742485"/>
            <a:ext cx="3590925" cy="1047750"/>
          </a:xfrm>
          <a:prstGeom prst="rect">
            <a:avLst/>
          </a:prstGeom>
        </p:spPr>
      </p:pic>
      <p:sp>
        <p:nvSpPr>
          <p:cNvPr id="4" name="Slide Number Placeholder 3">
            <a:extLst>
              <a:ext uri="{FF2B5EF4-FFF2-40B4-BE49-F238E27FC236}">
                <a16:creationId xmlns:a16="http://schemas.microsoft.com/office/drawing/2014/main" id="{970F96E7-5F87-CCAF-89C9-F2E14C5BE8F9}"/>
              </a:ext>
            </a:extLst>
          </p:cNvPr>
          <p:cNvSpPr>
            <a:spLocks noGrp="1"/>
          </p:cNvSpPr>
          <p:nvPr>
            <p:ph type="sldNum" idx="12"/>
          </p:nvPr>
        </p:nvSpPr>
        <p:spPr/>
        <p:txBody>
          <a:bodyPr/>
          <a:lstStyle/>
          <a:p>
            <a:pPr marL="0" lvl="0" indent="0" algn="r" rtl="0">
              <a:spcBef>
                <a:spcPts val="0"/>
              </a:spcBef>
              <a:spcAft>
                <a:spcPts val="0"/>
              </a:spcAft>
              <a:buNone/>
            </a:pPr>
            <a:r>
              <a:rPr lang="en" dirty="0"/>
              <a:t>20/27</a:t>
            </a:r>
          </a:p>
        </p:txBody>
      </p:sp>
    </p:spTree>
    <p:extLst>
      <p:ext uri="{BB962C8B-B14F-4D97-AF65-F5344CB8AC3E}">
        <p14:creationId xmlns:p14="http://schemas.microsoft.com/office/powerpoint/2010/main" val="256106071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5079F9-145D-419A-237C-4C96F3D664E8}"/>
              </a:ext>
            </a:extLst>
          </p:cNvPr>
          <p:cNvSpPr>
            <a:spLocks noGrp="1"/>
          </p:cNvSpPr>
          <p:nvPr>
            <p:ph type="title"/>
          </p:nvPr>
        </p:nvSpPr>
        <p:spPr/>
        <p:txBody>
          <a:bodyPr>
            <a:normAutofit fontScale="90000"/>
          </a:bodyPr>
          <a:lstStyle/>
          <a:p>
            <a:r>
              <a:rPr lang="en-US" dirty="0">
                <a:solidFill>
                  <a:srgbClr val="002060"/>
                </a:solidFill>
                <a:latin typeface="Segoe UI Light" panose="020B0502040204020203" pitchFamily="34" charset="0"/>
                <a:cs typeface="Segoe UI Light" panose="020B0502040204020203" pitchFamily="34" charset="0"/>
              </a:rPr>
              <a:t>Bayesian Semantic Decoding Models</a:t>
            </a:r>
            <a:endParaRPr lang="en-US" dirty="0"/>
          </a:p>
        </p:txBody>
      </p:sp>
      <p:sp>
        <p:nvSpPr>
          <p:cNvPr id="3" name="Text Placeholder 2">
            <a:extLst>
              <a:ext uri="{FF2B5EF4-FFF2-40B4-BE49-F238E27FC236}">
                <a16:creationId xmlns:a16="http://schemas.microsoft.com/office/drawing/2014/main" id="{1EC3A3AB-20DC-04FB-8AFC-4F6C15232507}"/>
              </a:ext>
            </a:extLst>
          </p:cNvPr>
          <p:cNvSpPr>
            <a:spLocks noGrp="1"/>
          </p:cNvSpPr>
          <p:nvPr>
            <p:ph type="body" idx="1"/>
          </p:nvPr>
        </p:nvSpPr>
        <p:spPr/>
        <p:txBody>
          <a:bodyPr/>
          <a:lstStyle/>
          <a:p>
            <a:r>
              <a:rPr lang="en-US" dirty="0">
                <a:solidFill>
                  <a:srgbClr val="002060"/>
                </a:solidFill>
                <a:latin typeface="Segoe UI Light" panose="020B0502040204020203" pitchFamily="34" charset="0"/>
                <a:cs typeface="Segoe UI Light" panose="020B0502040204020203" pitchFamily="34" charset="0"/>
              </a:rPr>
              <a:t>Semantic Decoding – Trying to infer semantics of a language stimulus using only response data.</a:t>
            </a:r>
          </a:p>
          <a:p>
            <a:r>
              <a:rPr lang="en-US" dirty="0">
                <a:solidFill>
                  <a:srgbClr val="002060"/>
                </a:solidFill>
                <a:latin typeface="Segoe UI Light" panose="020B0502040204020203" pitchFamily="34" charset="0"/>
                <a:cs typeface="Segoe UI Light" panose="020B0502040204020203" pitchFamily="34" charset="0"/>
              </a:rPr>
              <a:t>Bayesian decoding inverts encoding model estimation via Bayes’ law</a:t>
            </a:r>
          </a:p>
          <a:p>
            <a:endParaRPr lang="en-US" dirty="0">
              <a:solidFill>
                <a:srgbClr val="002060"/>
              </a:solidFill>
              <a:latin typeface="Segoe UI Light" panose="020B0502040204020203" pitchFamily="34" charset="0"/>
              <a:cs typeface="Segoe UI Light" panose="020B0502040204020203" pitchFamily="34" charset="0"/>
            </a:endParaRPr>
          </a:p>
          <a:p>
            <a:endParaRPr lang="en-US" dirty="0"/>
          </a:p>
        </p:txBody>
      </p:sp>
      <p:sp>
        <p:nvSpPr>
          <p:cNvPr id="10" name="TextBox 9">
            <a:extLst>
              <a:ext uri="{FF2B5EF4-FFF2-40B4-BE49-F238E27FC236}">
                <a16:creationId xmlns:a16="http://schemas.microsoft.com/office/drawing/2014/main" id="{D435D099-C03B-773D-337C-7B2BB11F4788}"/>
              </a:ext>
            </a:extLst>
          </p:cNvPr>
          <p:cNvSpPr txBox="1"/>
          <p:nvPr/>
        </p:nvSpPr>
        <p:spPr>
          <a:xfrm>
            <a:off x="1010920" y="4023801"/>
            <a:ext cx="7411720" cy="307777"/>
          </a:xfrm>
          <a:prstGeom prst="rect">
            <a:avLst/>
          </a:prstGeom>
          <a:noFill/>
        </p:spPr>
        <p:txBody>
          <a:bodyPr wrap="square" rtlCol="0">
            <a:spAutoFit/>
          </a:bodyPr>
          <a:lstStyle/>
          <a:p>
            <a:r>
              <a:rPr lang="en-US" dirty="0">
                <a:solidFill>
                  <a:srgbClr val="002060"/>
                </a:solidFill>
                <a:latin typeface="Segoe UI Light" panose="020B0502040204020203" pitchFamily="34" charset="0"/>
                <a:cs typeface="Segoe UI Light" panose="020B0502040204020203" pitchFamily="34" charset="0"/>
              </a:rPr>
              <a:t>Beam Search Implementation: LM proposes continuations, encoding model evaluates them.</a:t>
            </a:r>
          </a:p>
        </p:txBody>
      </p:sp>
      <p:pic>
        <p:nvPicPr>
          <p:cNvPr id="5" name="Picture 4" descr="A black background with white text&#10;&#10;Description automatically generated">
            <a:extLst>
              <a:ext uri="{FF2B5EF4-FFF2-40B4-BE49-F238E27FC236}">
                <a16:creationId xmlns:a16="http://schemas.microsoft.com/office/drawing/2014/main" id="{C703D3A2-99F0-7DFB-B46D-B827472616C0}"/>
              </a:ext>
            </a:extLst>
          </p:cNvPr>
          <p:cNvPicPr>
            <a:picLocks noChangeAspect="1"/>
          </p:cNvPicPr>
          <p:nvPr/>
        </p:nvPicPr>
        <p:blipFill>
          <a:blip r:embed="rId3"/>
          <a:stretch>
            <a:fillRect/>
          </a:stretch>
        </p:blipFill>
        <p:spPr>
          <a:xfrm>
            <a:off x="2359287" y="2738754"/>
            <a:ext cx="3590925" cy="1047750"/>
          </a:xfrm>
          <a:prstGeom prst="rect">
            <a:avLst/>
          </a:prstGeom>
        </p:spPr>
      </p:pic>
      <p:sp>
        <p:nvSpPr>
          <p:cNvPr id="4" name="TextBox 3">
            <a:extLst>
              <a:ext uri="{FF2B5EF4-FFF2-40B4-BE49-F238E27FC236}">
                <a16:creationId xmlns:a16="http://schemas.microsoft.com/office/drawing/2014/main" id="{07FC5315-72CF-FC26-4863-0448B3BA0076}"/>
              </a:ext>
            </a:extLst>
          </p:cNvPr>
          <p:cNvSpPr txBox="1"/>
          <p:nvPr/>
        </p:nvSpPr>
        <p:spPr>
          <a:xfrm>
            <a:off x="5066171" y="4337880"/>
            <a:ext cx="3970959" cy="954107"/>
          </a:xfrm>
          <a:prstGeom prst="rect">
            <a:avLst/>
          </a:prstGeom>
          <a:noFill/>
        </p:spPr>
        <p:txBody>
          <a:bodyPr wrap="none" rtlCol="0">
            <a:spAutoFit/>
          </a:bodyPr>
          <a:lstStyle/>
          <a:p>
            <a:r>
              <a:rPr lang="en-US" dirty="0">
                <a:solidFill>
                  <a:srgbClr val="002060"/>
                </a:solidFill>
                <a:latin typeface="Segoe UI Light" panose="020B0502040204020203" pitchFamily="34" charset="0"/>
                <a:cs typeface="Segoe UI Light" panose="020B0502040204020203" pitchFamily="34" charset="0"/>
              </a:rPr>
              <a:t> </a:t>
            </a:r>
            <a:r>
              <a:rPr lang="en-US" sz="1400" i="1" dirty="0">
                <a:solidFill>
                  <a:srgbClr val="002060"/>
                </a:solidFill>
                <a:latin typeface="Segoe UI Light" panose="020B0502040204020203" pitchFamily="34" charset="0"/>
                <a:cs typeface="Segoe UI Light" panose="020B0502040204020203" pitchFamily="34" charset="0"/>
              </a:rPr>
              <a:t>“</a:t>
            </a:r>
            <a:r>
              <a:rPr lang="en-US" dirty="0">
                <a:solidFill>
                  <a:srgbClr val="002060"/>
                </a:solidFill>
                <a:latin typeface="Segoe UI Light" panose="020B0502040204020203" pitchFamily="34" charset="0"/>
                <a:cs typeface="Segoe UI Light" panose="020B0502040204020203" pitchFamily="34" charset="0"/>
              </a:rPr>
              <a:t>Semantic reconstruction of continuous language </a:t>
            </a:r>
          </a:p>
          <a:p>
            <a:r>
              <a:rPr lang="en-US" dirty="0">
                <a:solidFill>
                  <a:srgbClr val="002060"/>
                </a:solidFill>
                <a:latin typeface="Segoe UI Light" panose="020B0502040204020203" pitchFamily="34" charset="0"/>
                <a:cs typeface="Segoe UI Light" panose="020B0502040204020203" pitchFamily="34" charset="0"/>
              </a:rPr>
              <a:t>from non-invasive brain recordings.</a:t>
            </a:r>
            <a:r>
              <a:rPr lang="en-US" sz="1400" i="1" dirty="0">
                <a:solidFill>
                  <a:srgbClr val="002060"/>
                </a:solidFill>
                <a:latin typeface="Segoe UI Light" panose="020B0502040204020203" pitchFamily="34" charset="0"/>
                <a:cs typeface="Segoe UI Light" panose="020B0502040204020203" pitchFamily="34" charset="0"/>
              </a:rPr>
              <a:t>”, </a:t>
            </a:r>
          </a:p>
          <a:p>
            <a:r>
              <a:rPr lang="en-US" sz="1400" i="1" dirty="0">
                <a:solidFill>
                  <a:srgbClr val="002060"/>
                </a:solidFill>
                <a:latin typeface="Segoe UI Light" panose="020B0502040204020203" pitchFamily="34" charset="0"/>
                <a:cs typeface="Segoe UI Light" panose="020B0502040204020203" pitchFamily="34" charset="0"/>
              </a:rPr>
              <a:t>Tang et al, Nature Neuroscience, 2023</a:t>
            </a:r>
          </a:p>
          <a:p>
            <a:r>
              <a:rPr lang="en-US" dirty="0">
                <a:solidFill>
                  <a:srgbClr val="002060"/>
                </a:solidFill>
                <a:latin typeface="Segoe UI Light" panose="020B0502040204020203" pitchFamily="34" charset="0"/>
                <a:cs typeface="Segoe UI Light" panose="020B0502040204020203" pitchFamily="34" charset="0"/>
              </a:rPr>
              <a:t>	</a:t>
            </a:r>
          </a:p>
        </p:txBody>
      </p:sp>
      <p:sp>
        <p:nvSpPr>
          <p:cNvPr id="6" name="Slide Number Placeholder 5">
            <a:extLst>
              <a:ext uri="{FF2B5EF4-FFF2-40B4-BE49-F238E27FC236}">
                <a16:creationId xmlns:a16="http://schemas.microsoft.com/office/drawing/2014/main" id="{9CE5DD65-09F8-BAC1-D698-85EA44AEC67C}"/>
              </a:ext>
            </a:extLst>
          </p:cNvPr>
          <p:cNvSpPr>
            <a:spLocks noGrp="1"/>
          </p:cNvSpPr>
          <p:nvPr>
            <p:ph type="sldNum" idx="12"/>
          </p:nvPr>
        </p:nvSpPr>
        <p:spPr/>
        <p:txBody>
          <a:bodyPr/>
          <a:lstStyle/>
          <a:p>
            <a:pPr marL="0" lvl="0" indent="0" algn="r" rtl="0">
              <a:spcBef>
                <a:spcPts val="0"/>
              </a:spcBef>
              <a:spcAft>
                <a:spcPts val="0"/>
              </a:spcAft>
              <a:buNone/>
            </a:pPr>
            <a:r>
              <a:rPr lang="en" dirty="0"/>
              <a:t>20/27</a:t>
            </a:r>
          </a:p>
        </p:txBody>
      </p:sp>
    </p:spTree>
    <p:extLst>
      <p:ext uri="{BB962C8B-B14F-4D97-AF65-F5344CB8AC3E}">
        <p14:creationId xmlns:p14="http://schemas.microsoft.com/office/powerpoint/2010/main" val="163397708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2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a:solidFill>
                  <a:srgbClr val="002060"/>
                </a:solidFill>
                <a:latin typeface="Segoe UI Light" panose="020B0502040204020203" pitchFamily="34" charset="0"/>
                <a:cs typeface="Segoe UI Light" panose="020B0502040204020203" pitchFamily="34" charset="0"/>
              </a:rPr>
              <a:t>Improving Decoding Models</a:t>
            </a:r>
            <a:endParaRPr dirty="0"/>
          </a:p>
        </p:txBody>
      </p:sp>
      <p:sp>
        <p:nvSpPr>
          <p:cNvPr id="140" name="Google Shape;140;p2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r>
              <a:rPr lang="en-US" dirty="0">
                <a:solidFill>
                  <a:srgbClr val="002060"/>
                </a:solidFill>
                <a:latin typeface="Segoe UI Light" panose="020B0502040204020203" pitchFamily="34" charset="0"/>
                <a:cs typeface="Segoe UI Light" panose="020B0502040204020203" pitchFamily="34" charset="0"/>
              </a:rPr>
              <a:t>Improving our estimate of P(R|S) will naturally improve our estimate of P(S|R).</a:t>
            </a:r>
          </a:p>
          <a:p>
            <a:pPr lvl="1"/>
            <a:r>
              <a:rPr lang="en-US" dirty="0">
                <a:solidFill>
                  <a:srgbClr val="002060"/>
                </a:solidFill>
                <a:latin typeface="Segoe UI Light" panose="020B0502040204020203" pitchFamily="34" charset="0"/>
                <a:cs typeface="Segoe UI Light" panose="020B0502040204020203" pitchFamily="34" charset="0"/>
              </a:rPr>
              <a:t>Since P(R|S) is just our encoding model, just swap out a more powerful encoding model.</a:t>
            </a:r>
          </a:p>
          <a:p>
            <a:pPr marL="285750" indent="-285750">
              <a:spcAft>
                <a:spcPts val="1200"/>
              </a:spcAft>
            </a:pPr>
            <a:endParaRPr lang="en-US" dirty="0"/>
          </a:p>
          <a:p>
            <a:pPr marL="742950" lvl="1" indent="-285750">
              <a:spcAft>
                <a:spcPts val="1200"/>
              </a:spcAft>
            </a:pPr>
            <a:endParaRPr dirty="0"/>
          </a:p>
        </p:txBody>
      </p:sp>
      <p:sp>
        <p:nvSpPr>
          <p:cNvPr id="2" name="Slide Number Placeholder 1">
            <a:extLst>
              <a:ext uri="{FF2B5EF4-FFF2-40B4-BE49-F238E27FC236}">
                <a16:creationId xmlns:a16="http://schemas.microsoft.com/office/drawing/2014/main" id="{2E93CC34-5361-7A53-443C-4B4DD6C72DDC}"/>
              </a:ext>
            </a:extLst>
          </p:cNvPr>
          <p:cNvSpPr>
            <a:spLocks noGrp="1"/>
          </p:cNvSpPr>
          <p:nvPr>
            <p:ph type="sldNum" idx="12"/>
          </p:nvPr>
        </p:nvSpPr>
        <p:spPr/>
        <p:txBody>
          <a:bodyPr/>
          <a:lstStyle/>
          <a:p>
            <a:pPr marL="0" lvl="0" indent="0" algn="r" rtl="0">
              <a:spcBef>
                <a:spcPts val="0"/>
              </a:spcBef>
              <a:spcAft>
                <a:spcPts val="0"/>
              </a:spcAft>
              <a:buNone/>
            </a:pPr>
            <a:r>
              <a:rPr lang="en" dirty="0"/>
              <a:t>21/27</a:t>
            </a:r>
          </a:p>
        </p:txBody>
      </p:sp>
    </p:spTree>
    <p:extLst>
      <p:ext uri="{BB962C8B-B14F-4D97-AF65-F5344CB8AC3E}">
        <p14:creationId xmlns:p14="http://schemas.microsoft.com/office/powerpoint/2010/main" val="267172868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2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a:solidFill>
                  <a:srgbClr val="002060"/>
                </a:solidFill>
                <a:latin typeface="Segoe UI Light" panose="020B0502040204020203" pitchFamily="34" charset="0"/>
                <a:cs typeface="Segoe UI Light" panose="020B0502040204020203" pitchFamily="34" charset="0"/>
              </a:rPr>
              <a:t>Improving Decoding Models</a:t>
            </a:r>
            <a:endParaRPr dirty="0"/>
          </a:p>
        </p:txBody>
      </p:sp>
      <p:sp>
        <p:nvSpPr>
          <p:cNvPr id="140" name="Google Shape;140;p2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r>
              <a:rPr lang="en-US" dirty="0">
                <a:solidFill>
                  <a:srgbClr val="002060"/>
                </a:solidFill>
                <a:latin typeface="Segoe UI Light" panose="020B0502040204020203" pitchFamily="34" charset="0"/>
                <a:cs typeface="Segoe UI Light" panose="020B0502040204020203" pitchFamily="34" charset="0"/>
              </a:rPr>
              <a:t>Improving our estimate of P(R|S) will naturally improve our estimate of P(S|R).</a:t>
            </a:r>
          </a:p>
          <a:p>
            <a:pPr lvl="1"/>
            <a:r>
              <a:rPr lang="en-US" dirty="0">
                <a:solidFill>
                  <a:srgbClr val="002060"/>
                </a:solidFill>
                <a:latin typeface="Segoe UI Light" panose="020B0502040204020203" pitchFamily="34" charset="0"/>
                <a:cs typeface="Segoe UI Light" panose="020B0502040204020203" pitchFamily="34" charset="0"/>
              </a:rPr>
              <a:t>Since P(R|S) is just our encoding model, just swap out a more powerful encoding model.</a:t>
            </a:r>
          </a:p>
          <a:p>
            <a:r>
              <a:rPr lang="en-US" dirty="0">
                <a:solidFill>
                  <a:srgbClr val="002060"/>
                </a:solidFill>
                <a:latin typeface="Segoe UI Light" panose="020B0502040204020203" pitchFamily="34" charset="0"/>
                <a:cs typeface="Segoe UI Light" panose="020B0502040204020203" pitchFamily="34" charset="0"/>
              </a:rPr>
              <a:t>Further refine algorithm with </a:t>
            </a:r>
            <a:r>
              <a:rPr lang="en-US" dirty="0" err="1">
                <a:solidFill>
                  <a:srgbClr val="002060"/>
                </a:solidFill>
                <a:latin typeface="Segoe UI Light" panose="020B0502040204020203" pitchFamily="34" charset="0"/>
                <a:cs typeface="Segoe UI Light" panose="020B0502040204020203" pitchFamily="34" charset="0"/>
              </a:rPr>
              <a:t>ensembling</a:t>
            </a:r>
            <a:r>
              <a:rPr lang="en-US" dirty="0">
                <a:solidFill>
                  <a:srgbClr val="002060"/>
                </a:solidFill>
                <a:latin typeface="Segoe UI Light" panose="020B0502040204020203" pitchFamily="34" charset="0"/>
                <a:cs typeface="Segoe UI Light" panose="020B0502040204020203" pitchFamily="34" charset="0"/>
              </a:rPr>
              <a:t> through Minimum Bayes Risk sampling</a:t>
            </a:r>
          </a:p>
          <a:p>
            <a:pPr lvl="1"/>
            <a:r>
              <a:rPr lang="en-US" dirty="0">
                <a:solidFill>
                  <a:srgbClr val="002060"/>
                </a:solidFill>
                <a:latin typeface="Segoe UI Light" panose="020B0502040204020203" pitchFamily="34" charset="0"/>
                <a:cs typeface="Segoe UI Light" panose="020B0502040204020203" pitchFamily="34" charset="0"/>
              </a:rPr>
              <a:t>Generate a decoding that is semantically similar to many proposed decoding at once</a:t>
            </a:r>
            <a:endParaRPr lang="en-US" dirty="0"/>
          </a:p>
          <a:p>
            <a:pPr marL="742950" lvl="1" indent="-285750">
              <a:spcAft>
                <a:spcPts val="1200"/>
              </a:spcAft>
            </a:pPr>
            <a:endParaRPr dirty="0"/>
          </a:p>
        </p:txBody>
      </p:sp>
      <p:sp>
        <p:nvSpPr>
          <p:cNvPr id="2" name="Slide Number Placeholder 1">
            <a:extLst>
              <a:ext uri="{FF2B5EF4-FFF2-40B4-BE49-F238E27FC236}">
                <a16:creationId xmlns:a16="http://schemas.microsoft.com/office/drawing/2014/main" id="{3BC3AE6F-4838-98AA-3624-B5F7949433E9}"/>
              </a:ext>
            </a:extLst>
          </p:cNvPr>
          <p:cNvSpPr>
            <a:spLocks noGrp="1"/>
          </p:cNvSpPr>
          <p:nvPr>
            <p:ph type="sldNum" idx="12"/>
          </p:nvPr>
        </p:nvSpPr>
        <p:spPr/>
        <p:txBody>
          <a:bodyPr/>
          <a:lstStyle/>
          <a:p>
            <a:pPr marL="0" lvl="0" indent="0" algn="r" rtl="0">
              <a:spcBef>
                <a:spcPts val="0"/>
              </a:spcBef>
              <a:spcAft>
                <a:spcPts val="0"/>
              </a:spcAft>
              <a:buNone/>
            </a:pPr>
            <a:r>
              <a:rPr lang="en" dirty="0"/>
              <a:t>21/27</a:t>
            </a:r>
          </a:p>
        </p:txBody>
      </p:sp>
    </p:spTree>
    <p:extLst>
      <p:ext uri="{BB962C8B-B14F-4D97-AF65-F5344CB8AC3E}">
        <p14:creationId xmlns:p14="http://schemas.microsoft.com/office/powerpoint/2010/main" val="34966038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2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a:solidFill>
                  <a:srgbClr val="002060"/>
                </a:solidFill>
                <a:latin typeface="Segoe UI Light" panose="020B0502040204020203" pitchFamily="34" charset="0"/>
                <a:cs typeface="Segoe UI Light" panose="020B0502040204020203" pitchFamily="34" charset="0"/>
              </a:rPr>
              <a:t>Improving Decoding Models</a:t>
            </a:r>
            <a:endParaRPr dirty="0"/>
          </a:p>
        </p:txBody>
      </p:sp>
      <p:sp>
        <p:nvSpPr>
          <p:cNvPr id="140" name="Google Shape;140;p2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r>
              <a:rPr lang="en-US" dirty="0">
                <a:solidFill>
                  <a:srgbClr val="002060"/>
                </a:solidFill>
                <a:latin typeface="Segoe UI Light" panose="020B0502040204020203" pitchFamily="34" charset="0"/>
                <a:cs typeface="Segoe UI Light" panose="020B0502040204020203" pitchFamily="34" charset="0"/>
              </a:rPr>
              <a:t>Improving our estimate of P(R|S) will naturally improve our estimate of P(S|R).</a:t>
            </a:r>
          </a:p>
          <a:p>
            <a:pPr lvl="1"/>
            <a:r>
              <a:rPr lang="en-US" dirty="0">
                <a:solidFill>
                  <a:srgbClr val="002060"/>
                </a:solidFill>
                <a:latin typeface="Segoe UI Light" panose="020B0502040204020203" pitchFamily="34" charset="0"/>
                <a:cs typeface="Segoe UI Light" panose="020B0502040204020203" pitchFamily="34" charset="0"/>
              </a:rPr>
              <a:t>Since P(R|S) is just our encoding model, just swap out a more powerful encoding model.</a:t>
            </a:r>
          </a:p>
          <a:p>
            <a:r>
              <a:rPr lang="en-US" dirty="0">
                <a:solidFill>
                  <a:srgbClr val="002060"/>
                </a:solidFill>
                <a:latin typeface="Segoe UI Light" panose="020B0502040204020203" pitchFamily="34" charset="0"/>
                <a:cs typeface="Segoe UI Light" panose="020B0502040204020203" pitchFamily="34" charset="0"/>
              </a:rPr>
              <a:t>Further refine algorithm with </a:t>
            </a:r>
            <a:r>
              <a:rPr lang="en-US" dirty="0" err="1">
                <a:solidFill>
                  <a:srgbClr val="002060"/>
                </a:solidFill>
                <a:latin typeface="Segoe UI Light" panose="020B0502040204020203" pitchFamily="34" charset="0"/>
                <a:cs typeface="Segoe UI Light" panose="020B0502040204020203" pitchFamily="34" charset="0"/>
              </a:rPr>
              <a:t>ensembling</a:t>
            </a:r>
            <a:r>
              <a:rPr lang="en-US" dirty="0">
                <a:solidFill>
                  <a:srgbClr val="002060"/>
                </a:solidFill>
                <a:latin typeface="Segoe UI Light" panose="020B0502040204020203" pitchFamily="34" charset="0"/>
                <a:cs typeface="Segoe UI Light" panose="020B0502040204020203" pitchFamily="34" charset="0"/>
              </a:rPr>
              <a:t> through Minimum Bayes Risk sampling</a:t>
            </a:r>
          </a:p>
          <a:p>
            <a:pPr lvl="1"/>
            <a:r>
              <a:rPr lang="en-US" dirty="0">
                <a:solidFill>
                  <a:srgbClr val="002060"/>
                </a:solidFill>
                <a:latin typeface="Segoe UI Light" panose="020B0502040204020203" pitchFamily="34" charset="0"/>
                <a:cs typeface="Segoe UI Light" panose="020B0502040204020203" pitchFamily="34" charset="0"/>
              </a:rPr>
              <a:t>Generate a decoding that is semantically similar to many proposed decoding at once.</a:t>
            </a:r>
          </a:p>
          <a:p>
            <a:r>
              <a:rPr lang="en-US" dirty="0">
                <a:solidFill>
                  <a:srgbClr val="002060"/>
                </a:solidFill>
                <a:latin typeface="Segoe UI Light" panose="020B0502040204020203" pitchFamily="34" charset="0"/>
                <a:cs typeface="Segoe UI Light" panose="020B0502040204020203" pitchFamily="34" charset="0"/>
              </a:rPr>
              <a:t>Yields about a 40% improvement over a GPT-1 baseline.</a:t>
            </a:r>
          </a:p>
          <a:p>
            <a:pPr marL="285750" indent="-285750">
              <a:spcAft>
                <a:spcPts val="1200"/>
              </a:spcAft>
            </a:pPr>
            <a:endParaRPr lang="en-US" dirty="0"/>
          </a:p>
          <a:p>
            <a:pPr marL="742950" lvl="1" indent="-285750">
              <a:spcAft>
                <a:spcPts val="1200"/>
              </a:spcAft>
            </a:pPr>
            <a:endParaRPr dirty="0"/>
          </a:p>
        </p:txBody>
      </p:sp>
      <p:pic>
        <p:nvPicPr>
          <p:cNvPr id="5" name="Picture 4" descr="A graph of a graph&#10;&#10;Description automatically generated with medium confidence">
            <a:extLst>
              <a:ext uri="{FF2B5EF4-FFF2-40B4-BE49-F238E27FC236}">
                <a16:creationId xmlns:a16="http://schemas.microsoft.com/office/drawing/2014/main" id="{EC1017AA-02C9-D382-B72F-2F89D5BA224B}"/>
              </a:ext>
            </a:extLst>
          </p:cNvPr>
          <p:cNvPicPr>
            <a:picLocks noChangeAspect="1"/>
          </p:cNvPicPr>
          <p:nvPr/>
        </p:nvPicPr>
        <p:blipFill>
          <a:blip r:embed="rId3"/>
          <a:stretch>
            <a:fillRect/>
          </a:stretch>
        </p:blipFill>
        <p:spPr>
          <a:xfrm>
            <a:off x="2783667" y="2673164"/>
            <a:ext cx="3230880" cy="2470336"/>
          </a:xfrm>
          <a:prstGeom prst="rect">
            <a:avLst/>
          </a:prstGeom>
        </p:spPr>
      </p:pic>
      <p:sp>
        <p:nvSpPr>
          <p:cNvPr id="2" name="Slide Number Placeholder 1">
            <a:extLst>
              <a:ext uri="{FF2B5EF4-FFF2-40B4-BE49-F238E27FC236}">
                <a16:creationId xmlns:a16="http://schemas.microsoft.com/office/drawing/2014/main" id="{6383A1E4-37B5-651D-F9C7-66A78D785E65}"/>
              </a:ext>
            </a:extLst>
          </p:cNvPr>
          <p:cNvSpPr>
            <a:spLocks noGrp="1"/>
          </p:cNvSpPr>
          <p:nvPr>
            <p:ph type="sldNum" idx="12"/>
          </p:nvPr>
        </p:nvSpPr>
        <p:spPr/>
        <p:txBody>
          <a:bodyPr/>
          <a:lstStyle/>
          <a:p>
            <a:pPr marL="0" lvl="0" indent="0" algn="r" rtl="0">
              <a:spcBef>
                <a:spcPts val="0"/>
              </a:spcBef>
              <a:spcAft>
                <a:spcPts val="0"/>
              </a:spcAft>
              <a:buNone/>
            </a:pPr>
            <a:r>
              <a:rPr lang="en" dirty="0"/>
              <a:t>21/27</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0B664B-8DEB-49A5-B772-00DBDDD962A0}"/>
              </a:ext>
            </a:extLst>
          </p:cNvPr>
          <p:cNvSpPr>
            <a:spLocks noGrp="1"/>
          </p:cNvSpPr>
          <p:nvPr>
            <p:ph type="title"/>
          </p:nvPr>
        </p:nvSpPr>
        <p:spPr/>
        <p:txBody>
          <a:bodyPr>
            <a:normAutofit fontScale="90000"/>
          </a:bodyPr>
          <a:lstStyle/>
          <a:p>
            <a:r>
              <a:rPr lang="en-US" sz="3000" dirty="0">
                <a:solidFill>
                  <a:srgbClr val="002060"/>
                </a:solidFill>
                <a:latin typeface="Segoe UI Light" panose="020B0502040204020203" pitchFamily="34" charset="0"/>
                <a:cs typeface="Segoe UI Light" panose="020B0502040204020203" pitchFamily="34" charset="0"/>
              </a:rPr>
              <a:t>Functional Magnetic Resonance Imaging Data</a:t>
            </a:r>
          </a:p>
        </p:txBody>
      </p:sp>
      <p:pic>
        <p:nvPicPr>
          <p:cNvPr id="3074" name="Picture 2" descr="Imaging Research Center at The University of Texas in Austin">
            <a:extLst>
              <a:ext uri="{FF2B5EF4-FFF2-40B4-BE49-F238E27FC236}">
                <a16:creationId xmlns:a16="http://schemas.microsoft.com/office/drawing/2014/main" id="{7C588132-20E6-49F2-B220-D2910AD37E55}"/>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5537695" y="1885950"/>
            <a:ext cx="2617331" cy="1745739"/>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6053690F-369A-4F49-B910-241511BAB36E}"/>
              </a:ext>
            </a:extLst>
          </p:cNvPr>
          <p:cNvSpPr txBox="1"/>
          <p:nvPr/>
        </p:nvSpPr>
        <p:spPr>
          <a:xfrm>
            <a:off x="702727" y="1789323"/>
            <a:ext cx="4521280" cy="1384995"/>
          </a:xfrm>
          <a:prstGeom prst="rect">
            <a:avLst/>
          </a:prstGeom>
          <a:noFill/>
        </p:spPr>
        <p:txBody>
          <a:bodyPr wrap="square" rtlCol="0">
            <a:spAutoFit/>
          </a:bodyPr>
          <a:lstStyle/>
          <a:p>
            <a:pPr marL="214313" indent="-214313">
              <a:buFont typeface="Arial" panose="020B0604020202020204" pitchFamily="34" charset="0"/>
              <a:buChar char="•"/>
            </a:pPr>
            <a:r>
              <a:rPr lang="en-US" dirty="0">
                <a:solidFill>
                  <a:srgbClr val="002060"/>
                </a:solidFill>
                <a:latin typeface="Segoe UI Light" panose="020B0502040204020203" pitchFamily="34" charset="0"/>
                <a:cs typeface="Segoe UI Light" panose="020B0502040204020203" pitchFamily="34" charset="0"/>
              </a:rPr>
              <a:t>Measures “BOLD” signal</a:t>
            </a:r>
          </a:p>
          <a:p>
            <a:pPr marL="557213" lvl="1" indent="-214313">
              <a:buFont typeface="Arial" panose="020B0604020202020204" pitchFamily="34" charset="0"/>
              <a:buChar char="•"/>
            </a:pPr>
            <a:r>
              <a:rPr lang="en-US" dirty="0">
                <a:solidFill>
                  <a:srgbClr val="002060"/>
                </a:solidFill>
                <a:latin typeface="Segoe UI Light" panose="020B0502040204020203" pitchFamily="34" charset="0"/>
                <a:cs typeface="Segoe UI Light" panose="020B0502040204020203" pitchFamily="34" charset="0"/>
              </a:rPr>
              <a:t>Blood Oxygen Level Dependent signal</a:t>
            </a:r>
          </a:p>
          <a:p>
            <a:pPr marL="557213" lvl="1" indent="-214313">
              <a:buFont typeface="Arial" panose="020B0604020202020204" pitchFamily="34" charset="0"/>
              <a:buChar char="•"/>
            </a:pPr>
            <a:r>
              <a:rPr lang="en-US" dirty="0">
                <a:solidFill>
                  <a:srgbClr val="002060"/>
                </a:solidFill>
                <a:latin typeface="Segoe UI Light" panose="020B0502040204020203" pitchFamily="34" charset="0"/>
                <a:cs typeface="Segoe UI Light" panose="020B0502040204020203" pitchFamily="34" charset="0"/>
              </a:rPr>
              <a:t>Acts as indirect proxy for brain activations</a:t>
            </a:r>
          </a:p>
          <a:p>
            <a:pPr lvl="1"/>
            <a:endParaRPr lang="en-US" dirty="0">
              <a:solidFill>
                <a:srgbClr val="002060"/>
              </a:solidFill>
              <a:latin typeface="Segoe UI Light" panose="020B0502040204020203" pitchFamily="34" charset="0"/>
              <a:cs typeface="Segoe UI Light" panose="020B0502040204020203" pitchFamily="34" charset="0"/>
            </a:endParaRPr>
          </a:p>
          <a:p>
            <a:pPr marL="214313" indent="-214313">
              <a:buFont typeface="Arial" panose="020B0604020202020204" pitchFamily="34" charset="0"/>
              <a:buChar char="•"/>
            </a:pPr>
            <a:r>
              <a:rPr lang="en-US" dirty="0">
                <a:solidFill>
                  <a:srgbClr val="002060"/>
                </a:solidFill>
                <a:latin typeface="Segoe UI Light" panose="020B0502040204020203" pitchFamily="34" charset="0"/>
                <a:cs typeface="Segoe UI Light" panose="020B0502040204020203" pitchFamily="34" charset="0"/>
              </a:rPr>
              <a:t>Temporal Resolution: About 2 seconds</a:t>
            </a:r>
          </a:p>
          <a:p>
            <a:pPr marL="557213" lvl="1" indent="-214313">
              <a:buFont typeface="Arial" panose="020B0604020202020204" pitchFamily="34" charset="0"/>
              <a:buChar char="•"/>
            </a:pPr>
            <a:r>
              <a:rPr lang="en-US" dirty="0">
                <a:solidFill>
                  <a:srgbClr val="002060"/>
                </a:solidFill>
                <a:latin typeface="Segoe UI Light" panose="020B0502040204020203" pitchFamily="34" charset="0"/>
                <a:cs typeface="Segoe UI Light" panose="020B0502040204020203" pitchFamily="34" charset="0"/>
              </a:rPr>
              <a:t>Temporal lag of about 8 seconds</a:t>
            </a:r>
          </a:p>
        </p:txBody>
      </p:sp>
      <p:pic>
        <p:nvPicPr>
          <p:cNvPr id="3076" name="Picture 4" descr="Magnetism - Questions and Answers ​in MRI">
            <a:extLst>
              <a:ext uri="{FF2B5EF4-FFF2-40B4-BE49-F238E27FC236}">
                <a16:creationId xmlns:a16="http://schemas.microsoft.com/office/drawing/2014/main" id="{D705E74E-584E-425C-8ED4-C0506DCA4C7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20111" y="3782006"/>
            <a:ext cx="1670721" cy="1284027"/>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CB8AD631-9600-4632-B596-7B60604D86CB}"/>
              </a:ext>
            </a:extLst>
          </p:cNvPr>
          <p:cNvSpPr>
            <a:spLocks noGrp="1"/>
          </p:cNvSpPr>
          <p:nvPr>
            <p:ph type="sldNum" sz="quarter" idx="12"/>
          </p:nvPr>
        </p:nvSpPr>
        <p:spPr/>
        <p:txBody>
          <a:bodyPr/>
          <a:lstStyle/>
          <a:p>
            <a:r>
              <a:rPr lang="en-US" dirty="0"/>
              <a:t>3</a:t>
            </a:r>
            <a:r>
              <a:rPr lang="en" dirty="0"/>
              <a:t>/27</a:t>
            </a:r>
            <a:endParaRPr lang="en-US" dirty="0"/>
          </a:p>
        </p:txBody>
      </p:sp>
    </p:spTree>
    <p:extLst>
      <p:ext uri="{BB962C8B-B14F-4D97-AF65-F5344CB8AC3E}">
        <p14:creationId xmlns:p14="http://schemas.microsoft.com/office/powerpoint/2010/main" val="330268129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12E242-36B4-7F92-C311-EDDA388E62E5}"/>
              </a:ext>
            </a:extLst>
          </p:cNvPr>
          <p:cNvSpPr>
            <a:spLocks noGrp="1"/>
          </p:cNvSpPr>
          <p:nvPr>
            <p:ph type="title"/>
          </p:nvPr>
        </p:nvSpPr>
        <p:spPr/>
        <p:txBody>
          <a:bodyPr>
            <a:normAutofit fontScale="90000"/>
          </a:bodyPr>
          <a:lstStyle/>
          <a:p>
            <a:r>
              <a:rPr lang="en-US" dirty="0">
                <a:solidFill>
                  <a:srgbClr val="002060"/>
                </a:solidFill>
                <a:latin typeface="Segoe UI Light" panose="020B0502040204020203" pitchFamily="34" charset="0"/>
                <a:cs typeface="Segoe UI Light" panose="020B0502040204020203" pitchFamily="34" charset="0"/>
              </a:rPr>
              <a:t>Qualitative Decoding Evaluation</a:t>
            </a:r>
          </a:p>
        </p:txBody>
      </p:sp>
      <p:sp>
        <p:nvSpPr>
          <p:cNvPr id="6" name="TextBox 5">
            <a:extLst>
              <a:ext uri="{FF2B5EF4-FFF2-40B4-BE49-F238E27FC236}">
                <a16:creationId xmlns:a16="http://schemas.microsoft.com/office/drawing/2014/main" id="{8D294260-1002-CD96-C15E-87740B764D22}"/>
              </a:ext>
            </a:extLst>
          </p:cNvPr>
          <p:cNvSpPr txBox="1"/>
          <p:nvPr/>
        </p:nvSpPr>
        <p:spPr>
          <a:xfrm>
            <a:off x="134802" y="1525465"/>
            <a:ext cx="9009198" cy="738664"/>
          </a:xfrm>
          <a:prstGeom prst="rect">
            <a:avLst/>
          </a:prstGeom>
          <a:noFill/>
        </p:spPr>
        <p:txBody>
          <a:bodyPr wrap="none" rtlCol="0">
            <a:spAutoFit/>
          </a:bodyPr>
          <a:lstStyle/>
          <a:p>
            <a:r>
              <a:rPr lang="en-US" b="1" dirty="0">
                <a:solidFill>
                  <a:srgbClr val="002060"/>
                </a:solidFill>
                <a:latin typeface="Segoe UI Light" panose="020B0502040204020203" pitchFamily="34" charset="0"/>
                <a:cs typeface="Segoe UI Light" panose="020B0502040204020203" pitchFamily="34" charset="0"/>
              </a:rPr>
              <a:t>Ground Truth</a:t>
            </a:r>
            <a:r>
              <a:rPr lang="en-US" dirty="0">
                <a:solidFill>
                  <a:srgbClr val="002060"/>
                </a:solidFill>
                <a:latin typeface="Segoe UI Light" panose="020B0502040204020203" pitchFamily="34" charset="0"/>
                <a:cs typeface="Segoe UI Light" panose="020B0502040204020203" pitchFamily="34" charset="0"/>
              </a:rPr>
              <a:t>: "and the person comes closer and </a:t>
            </a:r>
            <a:r>
              <a:rPr lang="en-US" dirty="0" err="1">
                <a:solidFill>
                  <a:srgbClr val="002060"/>
                </a:solidFill>
                <a:latin typeface="Segoe UI Light" panose="020B0502040204020203" pitchFamily="34" charset="0"/>
                <a:cs typeface="Segoe UI Light" panose="020B0502040204020203" pitchFamily="34" charset="0"/>
              </a:rPr>
              <a:t>i</a:t>
            </a:r>
            <a:r>
              <a:rPr lang="en-US" dirty="0">
                <a:solidFill>
                  <a:srgbClr val="002060"/>
                </a:solidFill>
                <a:latin typeface="Segoe UI Light" panose="020B0502040204020203" pitchFamily="34" charset="0"/>
                <a:cs typeface="Segoe UI Light" panose="020B0502040204020203" pitchFamily="34" charset="0"/>
              </a:rPr>
              <a:t> could see it's a woman and then </a:t>
            </a:r>
            <a:r>
              <a:rPr lang="en-US" dirty="0" err="1">
                <a:solidFill>
                  <a:srgbClr val="002060"/>
                </a:solidFill>
                <a:latin typeface="Segoe UI Light" panose="020B0502040204020203" pitchFamily="34" charset="0"/>
                <a:cs typeface="Segoe UI Light" panose="020B0502040204020203" pitchFamily="34" charset="0"/>
              </a:rPr>
              <a:t>i</a:t>
            </a:r>
            <a:r>
              <a:rPr lang="en-US" dirty="0">
                <a:solidFill>
                  <a:srgbClr val="002060"/>
                </a:solidFill>
                <a:latin typeface="Segoe UI Light" panose="020B0502040204020203" pitchFamily="34" charset="0"/>
                <a:cs typeface="Segoe UI Light" panose="020B0502040204020203" pitchFamily="34" charset="0"/>
              </a:rPr>
              <a:t> can see she has her hands in her</a:t>
            </a:r>
          </a:p>
          <a:p>
            <a:r>
              <a:rPr lang="en-US" dirty="0">
                <a:solidFill>
                  <a:srgbClr val="002060"/>
                </a:solidFill>
                <a:latin typeface="Segoe UI Light" panose="020B0502040204020203" pitchFamily="34" charset="0"/>
                <a:cs typeface="Segoe UI Light" panose="020B0502040204020203" pitchFamily="34" charset="0"/>
              </a:rPr>
              <a:t> face oh she's crying and then she sees me and she composes herself and she gets closer and </a:t>
            </a:r>
            <a:r>
              <a:rPr lang="en-US" dirty="0" err="1">
                <a:solidFill>
                  <a:srgbClr val="002060"/>
                </a:solidFill>
                <a:latin typeface="Segoe UI Light" panose="020B0502040204020203" pitchFamily="34" charset="0"/>
                <a:cs typeface="Segoe UI Light" panose="020B0502040204020203" pitchFamily="34" charset="0"/>
              </a:rPr>
              <a:t>i</a:t>
            </a:r>
            <a:r>
              <a:rPr lang="en-US" dirty="0">
                <a:solidFill>
                  <a:srgbClr val="002060"/>
                </a:solidFill>
                <a:latin typeface="Segoe UI Light" panose="020B0502040204020203" pitchFamily="34" charset="0"/>
                <a:cs typeface="Segoe UI Light" panose="020B0502040204020203" pitchFamily="34" charset="0"/>
              </a:rPr>
              <a:t> see she</a:t>
            </a:r>
          </a:p>
          <a:p>
            <a:r>
              <a:rPr lang="en-US" dirty="0">
                <a:solidFill>
                  <a:srgbClr val="002060"/>
                </a:solidFill>
                <a:latin typeface="Segoe UI Light" panose="020B0502040204020203" pitchFamily="34" charset="0"/>
                <a:cs typeface="Segoe UI Light" panose="020B0502040204020203" pitchFamily="34" charset="0"/>
              </a:rPr>
              <a:t> has no shoes on she has no shoes on and she's crying and she's out on the street </a:t>
            </a:r>
            <a:r>
              <a:rPr lang="en-US" dirty="0" err="1">
                <a:solidFill>
                  <a:srgbClr val="002060"/>
                </a:solidFill>
                <a:latin typeface="Segoe UI Light" panose="020B0502040204020203" pitchFamily="34" charset="0"/>
                <a:cs typeface="Segoe UI Light" panose="020B0502040204020203" pitchFamily="34" charset="0"/>
              </a:rPr>
              <a:t>street</a:t>
            </a:r>
            <a:r>
              <a:rPr lang="en-US" dirty="0">
                <a:solidFill>
                  <a:srgbClr val="002060"/>
                </a:solidFill>
                <a:latin typeface="Segoe UI Light" panose="020B0502040204020203" pitchFamily="34" charset="0"/>
                <a:cs typeface="Segoe UI Light" panose="020B0502040204020203" pitchFamily="34" charset="0"/>
              </a:rPr>
              <a:t> </a:t>
            </a:r>
            <a:r>
              <a:rPr lang="en-US" dirty="0" err="1">
                <a:solidFill>
                  <a:srgbClr val="002060"/>
                </a:solidFill>
                <a:latin typeface="Segoe UI Light" panose="020B0502040204020203" pitchFamily="34" charset="0"/>
                <a:cs typeface="Segoe UI Light" panose="020B0502040204020203" pitchFamily="34" charset="0"/>
              </a:rPr>
              <a:t>i</a:t>
            </a:r>
            <a:r>
              <a:rPr lang="en-US" dirty="0">
                <a:solidFill>
                  <a:srgbClr val="002060"/>
                </a:solidFill>
                <a:latin typeface="Segoe UI Light" panose="020B0502040204020203" pitchFamily="34" charset="0"/>
                <a:cs typeface="Segoe UI Light" panose="020B0502040204020203" pitchFamily="34" charset="0"/>
              </a:rPr>
              <a:t> recognize her"</a:t>
            </a:r>
          </a:p>
        </p:txBody>
      </p:sp>
      <p:sp>
        <p:nvSpPr>
          <p:cNvPr id="10" name="Rectangle 5">
            <a:extLst>
              <a:ext uri="{FF2B5EF4-FFF2-40B4-BE49-F238E27FC236}">
                <a16:creationId xmlns:a16="http://schemas.microsoft.com/office/drawing/2014/main" id="{18C5A992-665A-1C6B-5F21-C719C42C8CE9}"/>
              </a:ext>
            </a:extLst>
          </p:cNvPr>
          <p:cNvSpPr>
            <a:spLocks noChangeArrowheads="1"/>
          </p:cNvSpPr>
          <p:nvPr/>
        </p:nvSpPr>
        <p:spPr bwMode="auto">
          <a:xfrm>
            <a:off x="134802" y="2635113"/>
            <a:ext cx="8622873"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rgbClr val="002060"/>
                </a:solidFill>
                <a:latin typeface="Segoe UI Light" panose="020B0502040204020203" pitchFamily="34" charset="0"/>
                <a:cs typeface="Segoe UI Light" panose="020B0502040204020203" pitchFamily="34" charset="0"/>
              </a:rPr>
              <a:t>Previous Model</a:t>
            </a:r>
            <a:r>
              <a:rPr lang="en-US" altLang="en-US" dirty="0">
                <a:solidFill>
                  <a:srgbClr val="002060"/>
                </a:solidFill>
                <a:latin typeface="Segoe UI Light" panose="020B0502040204020203" pitchFamily="34" charset="0"/>
                <a:cs typeface="Segoe UI Light" panose="020B0502040204020203" pitchFamily="34" charset="0"/>
              </a:rPr>
              <a:t>: </a:t>
            </a:r>
            <a:r>
              <a:rPr kumimoji="0" lang="en-US" altLang="en-US" b="0" i="0" u="none" strike="noStrike" cap="none" normalizeH="0" baseline="0" dirty="0">
                <a:ln>
                  <a:noFill/>
                </a:ln>
                <a:solidFill>
                  <a:srgbClr val="FF0000"/>
                </a:solidFill>
                <a:effectLst/>
                <a:latin typeface="Segoe UI Light" panose="020B0502040204020203" pitchFamily="34" charset="0"/>
                <a:cs typeface="Segoe UI Light" panose="020B0502040204020203" pitchFamily="34" charset="0"/>
              </a:rPr>
              <a:t>'this girl walks in </a:t>
            </a:r>
            <a:r>
              <a:rPr kumimoji="0" lang="en-US" altLang="en-US" b="0" i="0" u="none" strike="noStrike" cap="none" normalizeH="0" baseline="0" dirty="0">
                <a:ln>
                  <a:noFill/>
                </a:ln>
                <a:solidFill>
                  <a:srgbClr val="002060"/>
                </a:solidFill>
                <a:effectLst/>
                <a:latin typeface="Segoe UI Light" panose="020B0502040204020203" pitchFamily="34" charset="0"/>
                <a:cs typeface="Segoe UI Light" panose="020B0502040204020203" pitchFamily="34" charset="0"/>
              </a:rPr>
              <a:t>and </a:t>
            </a:r>
            <a:r>
              <a:rPr kumimoji="0" lang="en-US" altLang="en-US" b="0" i="0" u="none" strike="noStrike" cap="none" normalizeH="0" baseline="0" dirty="0">
                <a:ln>
                  <a:noFill/>
                </a:ln>
                <a:solidFill>
                  <a:srgbClr val="FF0000"/>
                </a:solidFill>
                <a:effectLst/>
                <a:latin typeface="Segoe UI Light" panose="020B0502040204020203" pitchFamily="34" charset="0"/>
                <a:cs typeface="Segoe UI Light" panose="020B0502040204020203" pitchFamily="34" charset="0"/>
              </a:rPr>
              <a:t>sees</a:t>
            </a:r>
            <a:r>
              <a:rPr kumimoji="0" lang="en-US" altLang="en-US" b="0" i="0" u="none" strike="noStrike" cap="none" normalizeH="0" baseline="0" dirty="0">
                <a:ln>
                  <a:noFill/>
                </a:ln>
                <a:solidFill>
                  <a:srgbClr val="002060"/>
                </a:solidFill>
                <a:effectLst/>
                <a:latin typeface="Segoe UI Light" panose="020B0502040204020203" pitchFamily="34" charset="0"/>
                <a:cs typeface="Segoe UI Light" panose="020B0502040204020203" pitchFamily="34" charset="0"/>
              </a:rPr>
              <a:t> this guy and </a:t>
            </a:r>
            <a:r>
              <a:rPr kumimoji="0" lang="en-US" altLang="en-US" b="0" i="0" u="none" strike="noStrike" cap="none" normalizeH="0" baseline="0" dirty="0" err="1">
                <a:ln>
                  <a:noFill/>
                </a:ln>
                <a:solidFill>
                  <a:srgbClr val="002060"/>
                </a:solidFill>
                <a:effectLst/>
                <a:latin typeface="Segoe UI Light" panose="020B0502040204020203" pitchFamily="34" charset="0"/>
                <a:cs typeface="Segoe UI Light" panose="020B0502040204020203" pitchFamily="34" charset="0"/>
              </a:rPr>
              <a:t>i</a:t>
            </a:r>
            <a:r>
              <a:rPr kumimoji="0" lang="en-US" altLang="en-US" b="0" i="0" u="none" strike="noStrike" cap="none" normalizeH="0" baseline="0" dirty="0">
                <a:ln>
                  <a:noFill/>
                </a:ln>
                <a:solidFill>
                  <a:srgbClr val="002060"/>
                </a:solidFill>
                <a:effectLst/>
                <a:latin typeface="Segoe UI Light" panose="020B0502040204020203" pitchFamily="34" charset="0"/>
                <a:cs typeface="Segoe UI Light" panose="020B0502040204020203" pitchFamily="34" charset="0"/>
              </a:rPr>
              <a:t> notice that he is holding a cigarette in his mouth and is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FF0000"/>
                </a:solidFill>
                <a:effectLst/>
                <a:latin typeface="Segoe UI Light" panose="020B0502040204020203" pitchFamily="34" charset="0"/>
                <a:cs typeface="Segoe UI Light" panose="020B0502040204020203" pitchFamily="34" charset="0"/>
              </a:rPr>
              <a:t>making eye contact </a:t>
            </a:r>
            <a:r>
              <a:rPr kumimoji="0" lang="en-US" altLang="en-US" b="0" i="0" u="none" strike="noStrike" cap="none" normalizeH="0" baseline="0" dirty="0">
                <a:ln>
                  <a:noFill/>
                </a:ln>
                <a:solidFill>
                  <a:srgbClr val="002060"/>
                </a:solidFill>
                <a:effectLst/>
                <a:latin typeface="Segoe UI Light" panose="020B0502040204020203" pitchFamily="34" charset="0"/>
                <a:cs typeface="Segoe UI Light" panose="020B0502040204020203" pitchFamily="34" charset="0"/>
              </a:rPr>
              <a:t>with her she immediately looks away</a:t>
            </a:r>
            <a:r>
              <a:rPr lang="en-US" altLang="en-US" dirty="0">
                <a:solidFill>
                  <a:srgbClr val="002060"/>
                </a:solidFill>
                <a:latin typeface="Segoe UI Light" panose="020B0502040204020203" pitchFamily="34" charset="0"/>
                <a:cs typeface="Segoe UI Light" panose="020B0502040204020203" pitchFamily="34" charset="0"/>
              </a:rPr>
              <a:t> </a:t>
            </a:r>
            <a:r>
              <a:rPr kumimoji="0" lang="en-US" altLang="en-US" b="0" i="0" u="none" strike="noStrike" cap="none" normalizeH="0" baseline="0" dirty="0">
                <a:ln>
                  <a:noFill/>
                </a:ln>
                <a:solidFill>
                  <a:srgbClr val="002060"/>
                </a:solidFill>
                <a:effectLst/>
                <a:latin typeface="Segoe UI Light" panose="020B0502040204020203" pitchFamily="34" charset="0"/>
                <a:cs typeface="Segoe UI Light" panose="020B0502040204020203" pitchFamily="34" charset="0"/>
              </a:rPr>
              <a:t>from him and then </a:t>
            </a:r>
            <a:r>
              <a:rPr kumimoji="0" lang="en-US" altLang="en-US" b="0" i="0" u="none" strike="noStrike" cap="none" normalizeH="0" baseline="0" dirty="0">
                <a:ln>
                  <a:noFill/>
                </a:ln>
                <a:solidFill>
                  <a:srgbClr val="FF0000"/>
                </a:solidFill>
                <a:effectLst/>
                <a:latin typeface="Segoe UI Light" panose="020B0502040204020203" pitchFamily="34" charset="0"/>
                <a:cs typeface="Segoe UI Light" panose="020B0502040204020203" pitchFamily="34" charset="0"/>
              </a:rPr>
              <a:t>starts crying </a:t>
            </a:r>
            <a:r>
              <a:rPr kumimoji="0" lang="en-US" altLang="en-US" b="0" i="0" u="none" strike="noStrike" cap="none" normalizeH="0" baseline="0" dirty="0">
                <a:ln>
                  <a:noFill/>
                </a:ln>
                <a:solidFill>
                  <a:srgbClr val="002060"/>
                </a:solidFill>
                <a:effectLst/>
                <a:latin typeface="Segoe UI Light" panose="020B0502040204020203" pitchFamily="34" charset="0"/>
                <a:cs typeface="Segoe UI Light" panose="020B0502040204020203" pitchFamily="34" charset="0"/>
              </a:rPr>
              <a:t>in the corner she was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002060"/>
                </a:solidFill>
                <a:effectLst/>
                <a:latin typeface="Segoe UI Light" panose="020B0502040204020203" pitchFamily="34" charset="0"/>
                <a:cs typeface="Segoe UI Light" panose="020B0502040204020203" pitchFamily="34" charset="0"/>
              </a:rPr>
              <a:t>talking to me</a:t>
            </a:r>
            <a:r>
              <a:rPr lang="en-US" altLang="en-US" dirty="0">
                <a:solidFill>
                  <a:srgbClr val="002060"/>
                </a:solidFill>
                <a:latin typeface="Segoe UI Light" panose="020B0502040204020203" pitchFamily="34" charset="0"/>
                <a:cs typeface="Segoe UI Light" panose="020B0502040204020203" pitchFamily="34" charset="0"/>
              </a:rPr>
              <a:t> </a:t>
            </a:r>
            <a:r>
              <a:rPr kumimoji="0" lang="en-US" altLang="en-US" b="0" i="0" u="none" strike="noStrike" cap="none" normalizeH="0" baseline="0" dirty="0">
                <a:ln>
                  <a:noFill/>
                </a:ln>
                <a:solidFill>
                  <a:srgbClr val="002060"/>
                </a:solidFill>
                <a:effectLst/>
                <a:latin typeface="Segoe UI Light" panose="020B0502040204020203" pitchFamily="34" charset="0"/>
                <a:cs typeface="Segoe UI Light" panose="020B0502040204020203" pitchFamily="34" charset="0"/>
              </a:rPr>
              <a:t>when we met in middle school </a:t>
            </a:r>
            <a:r>
              <a:rPr kumimoji="0" lang="en-US" altLang="en-US" b="0" i="0" u="none" strike="noStrike" cap="none" normalizeH="0" baseline="0" dirty="0" err="1">
                <a:ln>
                  <a:noFill/>
                </a:ln>
                <a:solidFill>
                  <a:srgbClr val="002060"/>
                </a:solidFill>
                <a:effectLst/>
                <a:latin typeface="Segoe UI Light" panose="020B0502040204020203" pitchFamily="34" charset="0"/>
                <a:cs typeface="Segoe UI Light" panose="020B0502040204020203" pitchFamily="34" charset="0"/>
              </a:rPr>
              <a:t>i</a:t>
            </a:r>
            <a:r>
              <a:rPr kumimoji="0" lang="en-US" altLang="en-US" b="0" i="0" u="none" strike="noStrike" cap="none" normalizeH="0" baseline="0" dirty="0">
                <a:ln>
                  <a:noFill/>
                </a:ln>
                <a:solidFill>
                  <a:srgbClr val="002060"/>
                </a:solidFill>
                <a:effectLst/>
                <a:latin typeface="Segoe UI Light" panose="020B0502040204020203" pitchFamily="34" charset="0"/>
                <a:cs typeface="Segoe UI Light" panose="020B0502040204020203" pitchFamily="34" charset="0"/>
              </a:rPr>
              <a:t> was so sad and so confused about who he was but she knew' </a:t>
            </a:r>
          </a:p>
        </p:txBody>
      </p:sp>
      <p:sp>
        <p:nvSpPr>
          <p:cNvPr id="12" name="Rectangle 7">
            <a:extLst>
              <a:ext uri="{FF2B5EF4-FFF2-40B4-BE49-F238E27FC236}">
                <a16:creationId xmlns:a16="http://schemas.microsoft.com/office/drawing/2014/main" id="{7BE7E1EE-9F66-4E1E-E93E-73EF42F26A6E}"/>
              </a:ext>
            </a:extLst>
          </p:cNvPr>
          <p:cNvSpPr>
            <a:spLocks noChangeArrowheads="1"/>
          </p:cNvSpPr>
          <p:nvPr/>
        </p:nvSpPr>
        <p:spPr bwMode="auto">
          <a:xfrm>
            <a:off x="120376" y="3744762"/>
            <a:ext cx="8848897"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solidFill>
                  <a:srgbClr val="002060"/>
                </a:solidFill>
                <a:effectLst/>
                <a:latin typeface="Segoe UI Light" panose="020B0502040204020203" pitchFamily="34" charset="0"/>
                <a:cs typeface="Segoe UI Light" panose="020B0502040204020203" pitchFamily="34" charset="0"/>
              </a:rPr>
              <a:t>New Model</a:t>
            </a:r>
            <a:r>
              <a:rPr kumimoji="0" lang="en-US" altLang="en-US" b="0" i="0" u="none" strike="noStrike" cap="none" normalizeH="0" baseline="0" dirty="0">
                <a:ln>
                  <a:noFill/>
                </a:ln>
                <a:solidFill>
                  <a:srgbClr val="002060"/>
                </a:solidFill>
                <a:effectLst/>
                <a:latin typeface="Segoe UI Light" panose="020B0502040204020203" pitchFamily="34" charset="0"/>
                <a:cs typeface="Segoe UI Light" panose="020B0502040204020203" pitchFamily="34" charset="0"/>
              </a:rPr>
              <a:t>: "guy </a:t>
            </a:r>
            <a:r>
              <a:rPr kumimoji="0" lang="en-US" altLang="en-US" b="0" i="0" u="none" strike="noStrike" cap="none" normalizeH="0" baseline="0" dirty="0">
                <a:ln>
                  <a:noFill/>
                </a:ln>
                <a:solidFill>
                  <a:srgbClr val="FF0000"/>
                </a:solidFill>
                <a:effectLst/>
                <a:latin typeface="Segoe UI Light" panose="020B0502040204020203" pitchFamily="34" charset="0"/>
                <a:cs typeface="Segoe UI Light" panose="020B0502040204020203" pitchFamily="34" charset="0"/>
              </a:rPr>
              <a:t>walked in and </a:t>
            </a:r>
            <a:r>
              <a:rPr kumimoji="0" lang="en-US" altLang="en-US" b="0" i="0" u="none" strike="noStrike" cap="none" normalizeH="0" baseline="0" dirty="0" err="1">
                <a:ln>
                  <a:noFill/>
                </a:ln>
                <a:solidFill>
                  <a:srgbClr val="FF0000"/>
                </a:solidFill>
                <a:effectLst/>
                <a:latin typeface="Segoe UI Light" panose="020B0502040204020203" pitchFamily="34" charset="0"/>
                <a:cs typeface="Segoe UI Light" panose="020B0502040204020203" pitchFamily="34" charset="0"/>
              </a:rPr>
              <a:t>i</a:t>
            </a:r>
            <a:r>
              <a:rPr kumimoji="0" lang="en-US" altLang="en-US" b="0" i="0" u="none" strike="noStrike" cap="none" normalizeH="0" baseline="0" dirty="0">
                <a:ln>
                  <a:noFill/>
                </a:ln>
                <a:solidFill>
                  <a:srgbClr val="FF0000"/>
                </a:solidFill>
                <a:effectLst/>
                <a:latin typeface="Segoe UI Light" panose="020B0502040204020203" pitchFamily="34" charset="0"/>
                <a:cs typeface="Segoe UI Light" panose="020B0502040204020203" pitchFamily="34" charset="0"/>
              </a:rPr>
              <a:t> saw that</a:t>
            </a:r>
            <a:r>
              <a:rPr kumimoji="0" lang="en-US" altLang="en-US" b="0" i="0" u="none" strike="noStrike" cap="none" normalizeH="0" baseline="0" dirty="0">
                <a:ln>
                  <a:noFill/>
                </a:ln>
                <a:solidFill>
                  <a:srgbClr val="002060"/>
                </a:solidFill>
                <a:effectLst/>
                <a:latin typeface="Segoe UI Light" panose="020B0502040204020203" pitchFamily="34" charset="0"/>
                <a:cs typeface="Segoe UI Light" panose="020B0502040204020203" pitchFamily="34" charset="0"/>
              </a:rPr>
              <a:t> he had his </a:t>
            </a:r>
            <a:r>
              <a:rPr kumimoji="0" lang="en-US" altLang="en-US" b="0" i="0" u="none" strike="noStrike" cap="none" normalizeH="0" baseline="0" dirty="0">
                <a:ln>
                  <a:noFill/>
                </a:ln>
                <a:solidFill>
                  <a:srgbClr val="FF0000"/>
                </a:solidFill>
                <a:effectLst/>
                <a:latin typeface="Segoe UI Light" panose="020B0502040204020203" pitchFamily="34" charset="0"/>
                <a:cs typeface="Segoe UI Light" panose="020B0502040204020203" pitchFamily="34" charset="0"/>
              </a:rPr>
              <a:t>hand</a:t>
            </a:r>
            <a:r>
              <a:rPr kumimoji="0" lang="en-US" altLang="en-US" b="0" i="0" u="none" strike="noStrike" cap="none" normalizeH="0" baseline="0" dirty="0">
                <a:ln>
                  <a:noFill/>
                </a:ln>
                <a:solidFill>
                  <a:srgbClr val="002060"/>
                </a:solidFill>
                <a:effectLst/>
                <a:latin typeface="Segoe UI Light" panose="020B0502040204020203" pitchFamily="34" charset="0"/>
                <a:cs typeface="Segoe UI Light" panose="020B0502040204020203" pitchFamily="34" charset="0"/>
              </a:rPr>
              <a:t> up the front of his shirt and he was </a:t>
            </a:r>
            <a:r>
              <a:rPr kumimoji="0" lang="en-US" altLang="en-US" b="0" i="0" u="none" strike="noStrike" cap="none" normalizeH="0" baseline="0" dirty="0">
                <a:ln>
                  <a:noFill/>
                </a:ln>
                <a:solidFill>
                  <a:srgbClr val="FF0000"/>
                </a:solidFill>
                <a:effectLst/>
                <a:latin typeface="Segoe UI Light" panose="020B0502040204020203" pitchFamily="34" charset="0"/>
                <a:cs typeface="Segoe UI Light" panose="020B0502040204020203" pitchFamily="34" charset="0"/>
              </a:rPr>
              <a:t>rubbing his face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002060"/>
                </a:solidFill>
                <a:effectLst/>
                <a:latin typeface="Segoe UI Light" panose="020B0502040204020203" pitchFamily="34" charset="0"/>
                <a:cs typeface="Segoe UI Light" panose="020B0502040204020203" pitchFamily="34" charset="0"/>
              </a:rPr>
              <a:t> as </a:t>
            </a:r>
            <a:r>
              <a:rPr kumimoji="0" lang="en-US" altLang="en-US" b="0" i="0" u="none" strike="noStrike" cap="none" normalizeH="0" baseline="0" dirty="0" err="1">
                <a:ln>
                  <a:noFill/>
                </a:ln>
                <a:solidFill>
                  <a:srgbClr val="002060"/>
                </a:solidFill>
                <a:effectLst/>
                <a:latin typeface="Segoe UI Light" panose="020B0502040204020203" pitchFamily="34" charset="0"/>
                <a:cs typeface="Segoe UI Light" panose="020B0502040204020203" pitchFamily="34" charset="0"/>
              </a:rPr>
              <a:t>i</a:t>
            </a:r>
            <a:r>
              <a:rPr kumimoji="0" lang="en-US" altLang="en-US" b="0" i="0" u="none" strike="noStrike" cap="none" normalizeH="0" baseline="0" dirty="0">
                <a:ln>
                  <a:noFill/>
                </a:ln>
                <a:solidFill>
                  <a:srgbClr val="002060"/>
                </a:solidFill>
                <a:effectLst/>
                <a:latin typeface="Segoe UI Light" panose="020B0502040204020203" pitchFamily="34" charset="0"/>
                <a:cs typeface="Segoe UI Light" panose="020B0502040204020203" pitchFamily="34" charset="0"/>
              </a:rPr>
              <a:t> approached he</a:t>
            </a:r>
            <a:r>
              <a:rPr lang="en-US" altLang="en-US" dirty="0">
                <a:solidFill>
                  <a:srgbClr val="002060"/>
                </a:solidFill>
                <a:latin typeface="Segoe UI Light" panose="020B0502040204020203" pitchFamily="34" charset="0"/>
                <a:cs typeface="Segoe UI Light" panose="020B0502040204020203" pitchFamily="34" charset="0"/>
              </a:rPr>
              <a:t> </a:t>
            </a:r>
            <a:r>
              <a:rPr kumimoji="0" lang="en-US" altLang="en-US" b="0" i="0" u="none" strike="noStrike" cap="none" normalizeH="0" baseline="0" dirty="0">
                <a:ln>
                  <a:noFill/>
                </a:ln>
                <a:solidFill>
                  <a:srgbClr val="002060"/>
                </a:solidFill>
                <a:effectLst/>
                <a:latin typeface="Segoe UI Light" panose="020B0502040204020203" pitchFamily="34" charset="0"/>
                <a:cs typeface="Segoe UI Light" panose="020B0502040204020203" pitchFamily="34" charset="0"/>
              </a:rPr>
              <a:t>then turned around and </a:t>
            </a:r>
            <a:r>
              <a:rPr kumimoji="0" lang="en-US" altLang="en-US" b="0" i="0" u="none" strike="noStrike" cap="none" normalizeH="0" baseline="0" dirty="0">
                <a:ln>
                  <a:noFill/>
                </a:ln>
                <a:solidFill>
                  <a:srgbClr val="FF0000"/>
                </a:solidFill>
                <a:effectLst/>
                <a:latin typeface="Segoe UI Light" panose="020B0502040204020203" pitchFamily="34" charset="0"/>
                <a:cs typeface="Segoe UI Light" panose="020B0502040204020203" pitchFamily="34" charset="0"/>
              </a:rPr>
              <a:t>looked at me and started crying </a:t>
            </a:r>
            <a:r>
              <a:rPr kumimoji="0" lang="en-US" altLang="en-US" b="0" i="0" u="none" strike="noStrike" cap="none" normalizeH="0" baseline="0" dirty="0">
                <a:ln>
                  <a:noFill/>
                </a:ln>
                <a:solidFill>
                  <a:srgbClr val="002060"/>
                </a:solidFill>
                <a:effectLst/>
                <a:latin typeface="Segoe UI Light" panose="020B0502040204020203" pitchFamily="34" charset="0"/>
                <a:cs typeface="Segoe UI Light" panose="020B0502040204020203" pitchFamily="34" charset="0"/>
              </a:rPr>
              <a:t>as he walked back to his car his head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002060"/>
                </a:solidFill>
                <a:effectLst/>
                <a:latin typeface="Segoe UI Light" panose="020B0502040204020203" pitchFamily="34" charset="0"/>
                <a:cs typeface="Segoe UI Light" panose="020B0502040204020203" pitchFamily="34" charset="0"/>
              </a:rPr>
              <a:t>was still down and </a:t>
            </a:r>
            <a:r>
              <a:rPr kumimoji="0" lang="en-US" altLang="en-US" b="0" i="0" u="none" strike="noStrike" cap="none" normalizeH="0" baseline="0" dirty="0" err="1">
                <a:ln>
                  <a:noFill/>
                </a:ln>
                <a:solidFill>
                  <a:srgbClr val="002060"/>
                </a:solidFill>
                <a:effectLst/>
                <a:latin typeface="Segoe UI Light" panose="020B0502040204020203" pitchFamily="34" charset="0"/>
                <a:cs typeface="Segoe UI Light" panose="020B0502040204020203" pitchFamily="34" charset="0"/>
              </a:rPr>
              <a:t>i</a:t>
            </a:r>
            <a:r>
              <a:rPr kumimoji="0" lang="en-US" altLang="en-US" b="0" i="0" u="none" strike="noStrike" cap="none" normalizeH="0" baseline="0" dirty="0">
                <a:ln>
                  <a:noFill/>
                </a:ln>
                <a:solidFill>
                  <a:srgbClr val="002060"/>
                </a:solidFill>
                <a:effectLst/>
                <a:latin typeface="Segoe UI Light" panose="020B0502040204020203" pitchFamily="34" charset="0"/>
                <a:cs typeface="Segoe UI Light" panose="020B0502040204020203" pitchFamily="34" charset="0"/>
              </a:rPr>
              <a:t> was very scared and confused </a:t>
            </a:r>
            <a:r>
              <a:rPr kumimoji="0" lang="en-US" altLang="en-US" b="0" i="0" u="none" strike="noStrike" cap="none" normalizeH="0" baseline="0" dirty="0" err="1">
                <a:ln>
                  <a:noFill/>
                </a:ln>
                <a:solidFill>
                  <a:srgbClr val="002060"/>
                </a:solidFill>
                <a:effectLst/>
                <a:latin typeface="Segoe UI Light" panose="020B0502040204020203" pitchFamily="34" charset="0"/>
                <a:cs typeface="Segoe UI Light" panose="020B0502040204020203" pitchFamily="34" charset="0"/>
              </a:rPr>
              <a:t>i</a:t>
            </a:r>
            <a:r>
              <a:rPr kumimoji="0" lang="en-US" altLang="en-US" b="0" i="0" u="none" strike="noStrike" cap="none" normalizeH="0" baseline="0" dirty="0">
                <a:ln>
                  <a:noFill/>
                </a:ln>
                <a:solidFill>
                  <a:srgbClr val="002060"/>
                </a:solidFill>
                <a:effectLst/>
                <a:latin typeface="Segoe UI Light" panose="020B0502040204020203" pitchFamily="34" charset="0"/>
                <a:cs typeface="Segoe UI Light" panose="020B0502040204020203" pitchFamily="34" charset="0"/>
              </a:rPr>
              <a:t> think it was because he didn't </a:t>
            </a:r>
            <a:r>
              <a:rPr lang="en-US" altLang="en-US" dirty="0">
                <a:solidFill>
                  <a:srgbClr val="FF0000"/>
                </a:solidFill>
                <a:latin typeface="Segoe UI Light" panose="020B0502040204020203" pitchFamily="34" charset="0"/>
                <a:cs typeface="Segoe UI Light" panose="020B0502040204020203" pitchFamily="34" charset="0"/>
              </a:rPr>
              <a:t>recognize me</a:t>
            </a:r>
            <a:r>
              <a:rPr kumimoji="0" lang="en-US" altLang="en-US" b="0" i="0" u="none" strike="noStrike" cap="none" normalizeH="0" baseline="0" dirty="0">
                <a:ln>
                  <a:noFill/>
                </a:ln>
                <a:solidFill>
                  <a:srgbClr val="002060"/>
                </a:solidFill>
                <a:effectLst/>
                <a:latin typeface="Segoe UI Light" panose="020B0502040204020203" pitchFamily="34" charset="0"/>
                <a:cs typeface="Segoe UI Light" panose="020B0502040204020203" pitchFamily="34" charset="0"/>
              </a:rPr>
              <a:t>" </a:t>
            </a:r>
          </a:p>
        </p:txBody>
      </p:sp>
      <p:sp>
        <p:nvSpPr>
          <p:cNvPr id="3" name="Slide Number Placeholder 2">
            <a:extLst>
              <a:ext uri="{FF2B5EF4-FFF2-40B4-BE49-F238E27FC236}">
                <a16:creationId xmlns:a16="http://schemas.microsoft.com/office/drawing/2014/main" id="{83B331C6-02D7-3027-6C6C-815D8330E6AE}"/>
              </a:ext>
            </a:extLst>
          </p:cNvPr>
          <p:cNvSpPr>
            <a:spLocks noGrp="1"/>
          </p:cNvSpPr>
          <p:nvPr>
            <p:ph type="sldNum" idx="12"/>
          </p:nvPr>
        </p:nvSpPr>
        <p:spPr/>
        <p:txBody>
          <a:bodyPr/>
          <a:lstStyle/>
          <a:p>
            <a:pPr marL="0" lvl="0" indent="0" algn="r" rtl="0">
              <a:spcBef>
                <a:spcPts val="0"/>
              </a:spcBef>
              <a:spcAft>
                <a:spcPts val="0"/>
              </a:spcAft>
              <a:buNone/>
            </a:pPr>
            <a:r>
              <a:rPr lang="en" dirty="0"/>
              <a:t>22/27</a:t>
            </a:r>
          </a:p>
        </p:txBody>
      </p:sp>
    </p:spTree>
    <p:extLst>
      <p:ext uri="{BB962C8B-B14F-4D97-AF65-F5344CB8AC3E}">
        <p14:creationId xmlns:p14="http://schemas.microsoft.com/office/powerpoint/2010/main" val="182647997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4FE730-13E1-20B3-D893-19EFD40DB927}"/>
              </a:ext>
            </a:extLst>
          </p:cNvPr>
          <p:cNvSpPr>
            <a:spLocks noGrp="1"/>
          </p:cNvSpPr>
          <p:nvPr>
            <p:ph type="title"/>
          </p:nvPr>
        </p:nvSpPr>
        <p:spPr/>
        <p:txBody>
          <a:bodyPr>
            <a:normAutofit fontScale="90000"/>
          </a:bodyPr>
          <a:lstStyle/>
          <a:p>
            <a:r>
              <a:rPr lang="en-US" dirty="0">
                <a:solidFill>
                  <a:srgbClr val="002060"/>
                </a:solidFill>
                <a:latin typeface="Segoe UI Light" panose="020B0502040204020203" pitchFamily="34" charset="0"/>
                <a:cs typeface="Segoe UI Light" panose="020B0502040204020203" pitchFamily="34" charset="0"/>
              </a:rPr>
              <a:t>Critiques of Language Encoding Models</a:t>
            </a:r>
          </a:p>
        </p:txBody>
      </p:sp>
      <p:sp>
        <p:nvSpPr>
          <p:cNvPr id="3" name="Slide Number Placeholder 2">
            <a:extLst>
              <a:ext uri="{FF2B5EF4-FFF2-40B4-BE49-F238E27FC236}">
                <a16:creationId xmlns:a16="http://schemas.microsoft.com/office/drawing/2014/main" id="{E68F0694-F4E5-F189-1FB3-4D43A5725466}"/>
              </a:ext>
            </a:extLst>
          </p:cNvPr>
          <p:cNvSpPr>
            <a:spLocks noGrp="1"/>
          </p:cNvSpPr>
          <p:nvPr>
            <p:ph type="sldNum" idx="12"/>
          </p:nvPr>
        </p:nvSpPr>
        <p:spPr/>
        <p:txBody>
          <a:bodyPr/>
          <a:lstStyle/>
          <a:p>
            <a:pPr marL="0" lvl="0" indent="0" algn="r" rtl="0">
              <a:spcBef>
                <a:spcPts val="0"/>
              </a:spcBef>
              <a:spcAft>
                <a:spcPts val="0"/>
              </a:spcAft>
              <a:buNone/>
            </a:pPr>
            <a:r>
              <a:rPr lang="en" dirty="0"/>
              <a:t>23/27</a:t>
            </a:r>
          </a:p>
        </p:txBody>
      </p:sp>
    </p:spTree>
    <p:extLst>
      <p:ext uri="{BB962C8B-B14F-4D97-AF65-F5344CB8AC3E}">
        <p14:creationId xmlns:p14="http://schemas.microsoft.com/office/powerpoint/2010/main" val="171473795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4FE730-13E1-20B3-D893-19EFD40DB927}"/>
              </a:ext>
            </a:extLst>
          </p:cNvPr>
          <p:cNvSpPr>
            <a:spLocks noGrp="1"/>
          </p:cNvSpPr>
          <p:nvPr>
            <p:ph type="title"/>
          </p:nvPr>
        </p:nvSpPr>
        <p:spPr/>
        <p:txBody>
          <a:bodyPr>
            <a:normAutofit fontScale="90000"/>
          </a:bodyPr>
          <a:lstStyle/>
          <a:p>
            <a:r>
              <a:rPr lang="en-US" dirty="0">
                <a:solidFill>
                  <a:srgbClr val="002060"/>
                </a:solidFill>
                <a:latin typeface="Segoe UI Light" panose="020B0502040204020203" pitchFamily="34" charset="0"/>
                <a:cs typeface="Segoe UI Light" panose="020B0502040204020203" pitchFamily="34" charset="0"/>
              </a:rPr>
              <a:t>Critiques of Language Encoding Models</a:t>
            </a:r>
          </a:p>
        </p:txBody>
      </p:sp>
      <p:sp>
        <p:nvSpPr>
          <p:cNvPr id="3" name="Text Placeholder 2">
            <a:extLst>
              <a:ext uri="{FF2B5EF4-FFF2-40B4-BE49-F238E27FC236}">
                <a16:creationId xmlns:a16="http://schemas.microsoft.com/office/drawing/2014/main" id="{604C5667-42B8-1258-E760-C481139BF5B0}"/>
              </a:ext>
            </a:extLst>
          </p:cNvPr>
          <p:cNvSpPr>
            <a:spLocks noGrp="1"/>
          </p:cNvSpPr>
          <p:nvPr>
            <p:ph type="body" idx="1"/>
          </p:nvPr>
        </p:nvSpPr>
        <p:spPr/>
        <p:txBody>
          <a:bodyPr/>
          <a:lstStyle/>
          <a:p>
            <a:r>
              <a:rPr lang="en-US" dirty="0">
                <a:solidFill>
                  <a:srgbClr val="002060"/>
                </a:solidFill>
                <a:latin typeface="Segoe UI Light" panose="020B0502040204020203" pitchFamily="34" charset="0"/>
                <a:cs typeface="Segoe UI Light" panose="020B0502040204020203" pitchFamily="34" charset="0"/>
              </a:rPr>
              <a:t>The functions encoding models compute are not interpretable.</a:t>
            </a:r>
          </a:p>
          <a:p>
            <a:pPr lvl="1"/>
            <a:r>
              <a:rPr lang="en-US" dirty="0">
                <a:solidFill>
                  <a:srgbClr val="002060"/>
                </a:solidFill>
                <a:latin typeface="Segoe UI Light" panose="020B0502040204020203" pitchFamily="34" charset="0"/>
                <a:cs typeface="Segoe UI Light" panose="020B0502040204020203" pitchFamily="34" charset="0"/>
              </a:rPr>
              <a:t>LLMs are confusing linear algebra machines, so this is prediction without explanation. </a:t>
            </a:r>
          </a:p>
          <a:p>
            <a:pPr marL="596900" lvl="1" indent="0">
              <a:buNone/>
            </a:pPr>
            <a:endParaRPr lang="en-US" dirty="0"/>
          </a:p>
        </p:txBody>
      </p:sp>
      <p:sp>
        <p:nvSpPr>
          <p:cNvPr id="4" name="Slide Number Placeholder 3">
            <a:extLst>
              <a:ext uri="{FF2B5EF4-FFF2-40B4-BE49-F238E27FC236}">
                <a16:creationId xmlns:a16="http://schemas.microsoft.com/office/drawing/2014/main" id="{468D464D-8B28-CF61-FBD1-F8219AFB710C}"/>
              </a:ext>
            </a:extLst>
          </p:cNvPr>
          <p:cNvSpPr>
            <a:spLocks noGrp="1"/>
          </p:cNvSpPr>
          <p:nvPr>
            <p:ph type="sldNum" idx="12"/>
          </p:nvPr>
        </p:nvSpPr>
        <p:spPr/>
        <p:txBody>
          <a:bodyPr/>
          <a:lstStyle/>
          <a:p>
            <a:pPr marL="0" lvl="0" indent="0" algn="r" rtl="0">
              <a:spcBef>
                <a:spcPts val="0"/>
              </a:spcBef>
              <a:spcAft>
                <a:spcPts val="0"/>
              </a:spcAft>
              <a:buNone/>
            </a:pPr>
            <a:r>
              <a:rPr lang="en" dirty="0"/>
              <a:t>23/27</a:t>
            </a:r>
          </a:p>
        </p:txBody>
      </p:sp>
    </p:spTree>
    <p:extLst>
      <p:ext uri="{BB962C8B-B14F-4D97-AF65-F5344CB8AC3E}">
        <p14:creationId xmlns:p14="http://schemas.microsoft.com/office/powerpoint/2010/main" val="232767882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4FE730-13E1-20B3-D893-19EFD40DB927}"/>
              </a:ext>
            </a:extLst>
          </p:cNvPr>
          <p:cNvSpPr>
            <a:spLocks noGrp="1"/>
          </p:cNvSpPr>
          <p:nvPr>
            <p:ph type="title"/>
          </p:nvPr>
        </p:nvSpPr>
        <p:spPr/>
        <p:txBody>
          <a:bodyPr>
            <a:normAutofit fontScale="90000"/>
          </a:bodyPr>
          <a:lstStyle/>
          <a:p>
            <a:r>
              <a:rPr lang="en-US" dirty="0">
                <a:solidFill>
                  <a:srgbClr val="002060"/>
                </a:solidFill>
                <a:latin typeface="Segoe UI Light" panose="020B0502040204020203" pitchFamily="34" charset="0"/>
                <a:cs typeface="Segoe UI Light" panose="020B0502040204020203" pitchFamily="34" charset="0"/>
              </a:rPr>
              <a:t>Critiques of Language Encoding Models</a:t>
            </a:r>
          </a:p>
        </p:txBody>
      </p:sp>
      <p:sp>
        <p:nvSpPr>
          <p:cNvPr id="3" name="Text Placeholder 2">
            <a:extLst>
              <a:ext uri="{FF2B5EF4-FFF2-40B4-BE49-F238E27FC236}">
                <a16:creationId xmlns:a16="http://schemas.microsoft.com/office/drawing/2014/main" id="{604C5667-42B8-1258-E760-C481139BF5B0}"/>
              </a:ext>
            </a:extLst>
          </p:cNvPr>
          <p:cNvSpPr>
            <a:spLocks noGrp="1"/>
          </p:cNvSpPr>
          <p:nvPr>
            <p:ph type="body" idx="1"/>
          </p:nvPr>
        </p:nvSpPr>
        <p:spPr/>
        <p:txBody>
          <a:bodyPr/>
          <a:lstStyle/>
          <a:p>
            <a:r>
              <a:rPr lang="en-US" dirty="0">
                <a:solidFill>
                  <a:srgbClr val="002060"/>
                </a:solidFill>
                <a:latin typeface="Segoe UI Light" panose="020B0502040204020203" pitchFamily="34" charset="0"/>
                <a:cs typeface="Segoe UI Light" panose="020B0502040204020203" pitchFamily="34" charset="0"/>
              </a:rPr>
              <a:t>The functions encoding models compute are not interpretable.</a:t>
            </a:r>
          </a:p>
          <a:p>
            <a:pPr lvl="1"/>
            <a:r>
              <a:rPr lang="en-US" dirty="0">
                <a:solidFill>
                  <a:srgbClr val="002060"/>
                </a:solidFill>
                <a:latin typeface="Segoe UI Light" panose="020B0502040204020203" pitchFamily="34" charset="0"/>
                <a:cs typeface="Segoe UI Light" panose="020B0502040204020203" pitchFamily="34" charset="0"/>
              </a:rPr>
              <a:t>LLMs are confusing linear algebra machines, so this is prediction without explanation. </a:t>
            </a:r>
          </a:p>
          <a:p>
            <a:r>
              <a:rPr lang="en-US" dirty="0">
                <a:solidFill>
                  <a:srgbClr val="002060"/>
                </a:solidFill>
                <a:latin typeface="Segoe UI Light" panose="020B0502040204020203" pitchFamily="34" charset="0"/>
                <a:cs typeface="Segoe UI Light" panose="020B0502040204020203" pitchFamily="34" charset="0"/>
              </a:rPr>
              <a:t>Encoding models are not inherently causal. </a:t>
            </a:r>
          </a:p>
          <a:p>
            <a:pPr lvl="1"/>
            <a:r>
              <a:rPr lang="en-US" dirty="0">
                <a:solidFill>
                  <a:srgbClr val="002060"/>
                </a:solidFill>
                <a:latin typeface="Segoe UI Light" panose="020B0502040204020203" pitchFamily="34" charset="0"/>
                <a:cs typeface="Segoe UI Light" panose="020B0502040204020203" pitchFamily="34" charset="0"/>
              </a:rPr>
              <a:t>They don’t test clearly stated and falsifiable hypotheses.</a:t>
            </a:r>
          </a:p>
          <a:p>
            <a:pPr lvl="1"/>
            <a:r>
              <a:rPr lang="en-US" dirty="0">
                <a:solidFill>
                  <a:srgbClr val="002060"/>
                </a:solidFill>
                <a:latin typeface="Segoe UI Light" panose="020B0502040204020203" pitchFamily="34" charset="0"/>
                <a:cs typeface="Segoe UI Light" panose="020B0502040204020203" pitchFamily="34" charset="0"/>
              </a:rPr>
              <a:t>Purely observational science that might not generalize </a:t>
            </a:r>
          </a:p>
          <a:p>
            <a:pPr lvl="1"/>
            <a:endParaRPr lang="en-US" dirty="0"/>
          </a:p>
        </p:txBody>
      </p:sp>
      <p:sp>
        <p:nvSpPr>
          <p:cNvPr id="4" name="Slide Number Placeholder 3">
            <a:extLst>
              <a:ext uri="{FF2B5EF4-FFF2-40B4-BE49-F238E27FC236}">
                <a16:creationId xmlns:a16="http://schemas.microsoft.com/office/drawing/2014/main" id="{0AC7B12C-7A54-EBCD-2E4A-8416CD670729}"/>
              </a:ext>
            </a:extLst>
          </p:cNvPr>
          <p:cNvSpPr>
            <a:spLocks noGrp="1"/>
          </p:cNvSpPr>
          <p:nvPr>
            <p:ph type="sldNum" idx="12"/>
          </p:nvPr>
        </p:nvSpPr>
        <p:spPr/>
        <p:txBody>
          <a:bodyPr/>
          <a:lstStyle/>
          <a:p>
            <a:pPr marL="0" lvl="0" indent="0" algn="r" rtl="0">
              <a:spcBef>
                <a:spcPts val="0"/>
              </a:spcBef>
              <a:spcAft>
                <a:spcPts val="0"/>
              </a:spcAft>
              <a:buNone/>
            </a:pPr>
            <a:r>
              <a:rPr lang="en" dirty="0"/>
              <a:t>23/27</a:t>
            </a:r>
          </a:p>
        </p:txBody>
      </p:sp>
    </p:spTree>
    <p:extLst>
      <p:ext uri="{BB962C8B-B14F-4D97-AF65-F5344CB8AC3E}">
        <p14:creationId xmlns:p14="http://schemas.microsoft.com/office/powerpoint/2010/main" val="355848783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4FE730-13E1-20B3-D893-19EFD40DB927}"/>
              </a:ext>
            </a:extLst>
          </p:cNvPr>
          <p:cNvSpPr>
            <a:spLocks noGrp="1"/>
          </p:cNvSpPr>
          <p:nvPr>
            <p:ph type="title"/>
          </p:nvPr>
        </p:nvSpPr>
        <p:spPr/>
        <p:txBody>
          <a:bodyPr>
            <a:normAutofit fontScale="90000"/>
          </a:bodyPr>
          <a:lstStyle/>
          <a:p>
            <a:r>
              <a:rPr lang="en-US" dirty="0">
                <a:solidFill>
                  <a:srgbClr val="002060"/>
                </a:solidFill>
                <a:latin typeface="Segoe UI Light" panose="020B0502040204020203" pitchFamily="34" charset="0"/>
                <a:cs typeface="Segoe UI Light" panose="020B0502040204020203" pitchFamily="34" charset="0"/>
              </a:rPr>
              <a:t>Critiques of Language Encoding Models</a:t>
            </a:r>
          </a:p>
        </p:txBody>
      </p:sp>
      <p:sp>
        <p:nvSpPr>
          <p:cNvPr id="3" name="Text Placeholder 2">
            <a:extLst>
              <a:ext uri="{FF2B5EF4-FFF2-40B4-BE49-F238E27FC236}">
                <a16:creationId xmlns:a16="http://schemas.microsoft.com/office/drawing/2014/main" id="{604C5667-42B8-1258-E760-C481139BF5B0}"/>
              </a:ext>
            </a:extLst>
          </p:cNvPr>
          <p:cNvSpPr>
            <a:spLocks noGrp="1"/>
          </p:cNvSpPr>
          <p:nvPr>
            <p:ph type="body" idx="1"/>
          </p:nvPr>
        </p:nvSpPr>
        <p:spPr/>
        <p:txBody>
          <a:bodyPr/>
          <a:lstStyle/>
          <a:p>
            <a:r>
              <a:rPr lang="en-US" dirty="0">
                <a:solidFill>
                  <a:srgbClr val="002060"/>
                </a:solidFill>
                <a:latin typeface="Segoe UI Light" panose="020B0502040204020203" pitchFamily="34" charset="0"/>
                <a:cs typeface="Segoe UI Light" panose="020B0502040204020203" pitchFamily="34" charset="0"/>
              </a:rPr>
              <a:t>The functions encoding models compute are not interpretable.</a:t>
            </a:r>
          </a:p>
          <a:p>
            <a:pPr lvl="1"/>
            <a:r>
              <a:rPr lang="en-US" dirty="0">
                <a:solidFill>
                  <a:srgbClr val="002060"/>
                </a:solidFill>
                <a:latin typeface="Segoe UI Light" panose="020B0502040204020203" pitchFamily="34" charset="0"/>
                <a:cs typeface="Segoe UI Light" panose="020B0502040204020203" pitchFamily="34" charset="0"/>
              </a:rPr>
              <a:t>LLMs are confusing linear algebra machines, so this is prediction without explanation. </a:t>
            </a:r>
          </a:p>
          <a:p>
            <a:r>
              <a:rPr lang="en-US" dirty="0">
                <a:solidFill>
                  <a:srgbClr val="002060"/>
                </a:solidFill>
                <a:latin typeface="Segoe UI Light" panose="020B0502040204020203" pitchFamily="34" charset="0"/>
                <a:cs typeface="Segoe UI Light" panose="020B0502040204020203" pitchFamily="34" charset="0"/>
              </a:rPr>
              <a:t>Encoding models are not inherently causal. </a:t>
            </a:r>
          </a:p>
          <a:p>
            <a:pPr lvl="1"/>
            <a:r>
              <a:rPr lang="en-US" dirty="0">
                <a:solidFill>
                  <a:srgbClr val="002060"/>
                </a:solidFill>
                <a:latin typeface="Segoe UI Light" panose="020B0502040204020203" pitchFamily="34" charset="0"/>
                <a:cs typeface="Segoe UI Light" panose="020B0502040204020203" pitchFamily="34" charset="0"/>
              </a:rPr>
              <a:t>They don’t test clearly stated and falsifiable hypotheses.</a:t>
            </a:r>
          </a:p>
          <a:p>
            <a:pPr lvl="1"/>
            <a:r>
              <a:rPr lang="en-US" dirty="0">
                <a:solidFill>
                  <a:srgbClr val="002060"/>
                </a:solidFill>
                <a:latin typeface="Segoe UI Light" panose="020B0502040204020203" pitchFamily="34" charset="0"/>
                <a:cs typeface="Segoe UI Light" panose="020B0502040204020203" pitchFamily="34" charset="0"/>
              </a:rPr>
              <a:t>Purely observational science that might not generalize </a:t>
            </a:r>
          </a:p>
          <a:p>
            <a:r>
              <a:rPr lang="en-US" dirty="0">
                <a:solidFill>
                  <a:srgbClr val="002060"/>
                </a:solidFill>
                <a:latin typeface="Segoe UI Light" panose="020B0502040204020203" pitchFamily="34" charset="0"/>
                <a:cs typeface="Segoe UI Light" panose="020B0502040204020203" pitchFamily="34" charset="0"/>
              </a:rPr>
              <a:t>How do we address these criticisms?</a:t>
            </a:r>
          </a:p>
          <a:p>
            <a:pPr lvl="1"/>
            <a:r>
              <a:rPr lang="en-US" dirty="0">
                <a:solidFill>
                  <a:srgbClr val="002060"/>
                </a:solidFill>
                <a:latin typeface="Segoe UI Light" panose="020B0502040204020203" pitchFamily="34" charset="0"/>
                <a:cs typeface="Segoe UI Light" panose="020B0502040204020203" pitchFamily="34" charset="0"/>
              </a:rPr>
              <a:t>Experiment Idea:</a:t>
            </a:r>
          </a:p>
        </p:txBody>
      </p:sp>
      <p:sp>
        <p:nvSpPr>
          <p:cNvPr id="4" name="Slide Number Placeholder 3">
            <a:extLst>
              <a:ext uri="{FF2B5EF4-FFF2-40B4-BE49-F238E27FC236}">
                <a16:creationId xmlns:a16="http://schemas.microsoft.com/office/drawing/2014/main" id="{2F1F86F4-7A0D-7A89-77FC-A0378AEBAF01}"/>
              </a:ext>
            </a:extLst>
          </p:cNvPr>
          <p:cNvSpPr>
            <a:spLocks noGrp="1"/>
          </p:cNvSpPr>
          <p:nvPr>
            <p:ph type="sldNum" idx="12"/>
          </p:nvPr>
        </p:nvSpPr>
        <p:spPr/>
        <p:txBody>
          <a:bodyPr/>
          <a:lstStyle/>
          <a:p>
            <a:pPr marL="0" lvl="0" indent="0" algn="r" rtl="0">
              <a:spcBef>
                <a:spcPts val="0"/>
              </a:spcBef>
              <a:spcAft>
                <a:spcPts val="0"/>
              </a:spcAft>
              <a:buNone/>
            </a:pPr>
            <a:r>
              <a:rPr lang="en" dirty="0"/>
              <a:t>23/27</a:t>
            </a:r>
          </a:p>
        </p:txBody>
      </p:sp>
    </p:spTree>
    <p:extLst>
      <p:ext uri="{BB962C8B-B14F-4D97-AF65-F5344CB8AC3E}">
        <p14:creationId xmlns:p14="http://schemas.microsoft.com/office/powerpoint/2010/main" val="170209411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4FE730-13E1-20B3-D893-19EFD40DB927}"/>
              </a:ext>
            </a:extLst>
          </p:cNvPr>
          <p:cNvSpPr>
            <a:spLocks noGrp="1"/>
          </p:cNvSpPr>
          <p:nvPr>
            <p:ph type="title"/>
          </p:nvPr>
        </p:nvSpPr>
        <p:spPr/>
        <p:txBody>
          <a:bodyPr>
            <a:normAutofit fontScale="90000"/>
          </a:bodyPr>
          <a:lstStyle/>
          <a:p>
            <a:r>
              <a:rPr lang="en-US" dirty="0">
                <a:solidFill>
                  <a:srgbClr val="002060"/>
                </a:solidFill>
                <a:latin typeface="Segoe UI Light" panose="020B0502040204020203" pitchFamily="34" charset="0"/>
                <a:cs typeface="Segoe UI Light" panose="020B0502040204020203" pitchFamily="34" charset="0"/>
              </a:rPr>
              <a:t>Critiques of Language Encoding Models</a:t>
            </a:r>
          </a:p>
        </p:txBody>
      </p:sp>
      <p:sp>
        <p:nvSpPr>
          <p:cNvPr id="3" name="Text Placeholder 2">
            <a:extLst>
              <a:ext uri="{FF2B5EF4-FFF2-40B4-BE49-F238E27FC236}">
                <a16:creationId xmlns:a16="http://schemas.microsoft.com/office/drawing/2014/main" id="{604C5667-42B8-1258-E760-C481139BF5B0}"/>
              </a:ext>
            </a:extLst>
          </p:cNvPr>
          <p:cNvSpPr>
            <a:spLocks noGrp="1"/>
          </p:cNvSpPr>
          <p:nvPr>
            <p:ph type="body" idx="1"/>
          </p:nvPr>
        </p:nvSpPr>
        <p:spPr/>
        <p:txBody>
          <a:bodyPr/>
          <a:lstStyle/>
          <a:p>
            <a:r>
              <a:rPr lang="en-US" dirty="0">
                <a:solidFill>
                  <a:srgbClr val="002060"/>
                </a:solidFill>
                <a:latin typeface="Segoe UI Light" panose="020B0502040204020203" pitchFamily="34" charset="0"/>
                <a:cs typeface="Segoe UI Light" panose="020B0502040204020203" pitchFamily="34" charset="0"/>
              </a:rPr>
              <a:t>The functions encoding models compute are not interpretable.</a:t>
            </a:r>
          </a:p>
          <a:p>
            <a:pPr lvl="1"/>
            <a:r>
              <a:rPr lang="en-US" dirty="0">
                <a:solidFill>
                  <a:srgbClr val="002060"/>
                </a:solidFill>
                <a:latin typeface="Segoe UI Light" panose="020B0502040204020203" pitchFamily="34" charset="0"/>
                <a:cs typeface="Segoe UI Light" panose="020B0502040204020203" pitchFamily="34" charset="0"/>
              </a:rPr>
              <a:t>LLMs are confusing linear algebra machines, so this is prediction without explanation. </a:t>
            </a:r>
          </a:p>
          <a:p>
            <a:r>
              <a:rPr lang="en-US" dirty="0">
                <a:solidFill>
                  <a:srgbClr val="002060"/>
                </a:solidFill>
                <a:latin typeface="Segoe UI Light" panose="020B0502040204020203" pitchFamily="34" charset="0"/>
                <a:cs typeface="Segoe UI Light" panose="020B0502040204020203" pitchFamily="34" charset="0"/>
              </a:rPr>
              <a:t>Encoding models are not inherently causal. </a:t>
            </a:r>
          </a:p>
          <a:p>
            <a:pPr lvl="1"/>
            <a:r>
              <a:rPr lang="en-US" dirty="0">
                <a:solidFill>
                  <a:srgbClr val="002060"/>
                </a:solidFill>
                <a:latin typeface="Segoe UI Light" panose="020B0502040204020203" pitchFamily="34" charset="0"/>
                <a:cs typeface="Segoe UI Light" panose="020B0502040204020203" pitchFamily="34" charset="0"/>
              </a:rPr>
              <a:t>They don’t test clearly stated and falsifiable hypotheses.</a:t>
            </a:r>
          </a:p>
          <a:p>
            <a:pPr lvl="1"/>
            <a:r>
              <a:rPr lang="en-US" dirty="0">
                <a:solidFill>
                  <a:srgbClr val="002060"/>
                </a:solidFill>
                <a:latin typeface="Segoe UI Light" panose="020B0502040204020203" pitchFamily="34" charset="0"/>
                <a:cs typeface="Segoe UI Light" panose="020B0502040204020203" pitchFamily="34" charset="0"/>
              </a:rPr>
              <a:t>Purely observational science that might not generalize </a:t>
            </a:r>
          </a:p>
          <a:p>
            <a:r>
              <a:rPr lang="en-US" dirty="0">
                <a:solidFill>
                  <a:srgbClr val="002060"/>
                </a:solidFill>
                <a:latin typeface="Segoe UI Light" panose="020B0502040204020203" pitchFamily="34" charset="0"/>
                <a:cs typeface="Segoe UI Light" panose="020B0502040204020203" pitchFamily="34" charset="0"/>
              </a:rPr>
              <a:t>How do we address these criticisms?</a:t>
            </a:r>
          </a:p>
          <a:p>
            <a:pPr lvl="1"/>
            <a:r>
              <a:rPr lang="en-US" dirty="0">
                <a:solidFill>
                  <a:srgbClr val="002060"/>
                </a:solidFill>
                <a:latin typeface="Segoe UI Light" panose="020B0502040204020203" pitchFamily="34" charset="0"/>
                <a:cs typeface="Segoe UI Light" panose="020B0502040204020203" pitchFamily="34" charset="0"/>
              </a:rPr>
              <a:t>Experiment Idea:</a:t>
            </a:r>
          </a:p>
          <a:p>
            <a:pPr lvl="2"/>
            <a:r>
              <a:rPr lang="en-US" dirty="0">
                <a:solidFill>
                  <a:srgbClr val="002060"/>
                </a:solidFill>
                <a:latin typeface="Segoe UI Light" panose="020B0502040204020203" pitchFamily="34" charset="0"/>
                <a:cs typeface="Segoe UI Light" panose="020B0502040204020203" pitchFamily="34" charset="0"/>
              </a:rPr>
              <a:t>“Search” for natural language descriptions that match the function an encoding model computes for its prediction of the response in a given voxel.</a:t>
            </a:r>
          </a:p>
        </p:txBody>
      </p:sp>
      <p:sp>
        <p:nvSpPr>
          <p:cNvPr id="4" name="Slide Number Placeholder 3">
            <a:extLst>
              <a:ext uri="{FF2B5EF4-FFF2-40B4-BE49-F238E27FC236}">
                <a16:creationId xmlns:a16="http://schemas.microsoft.com/office/drawing/2014/main" id="{186C5F8B-AABA-DE7D-FE70-D4D5F6AB9710}"/>
              </a:ext>
            </a:extLst>
          </p:cNvPr>
          <p:cNvSpPr>
            <a:spLocks noGrp="1"/>
          </p:cNvSpPr>
          <p:nvPr>
            <p:ph type="sldNum" idx="12"/>
          </p:nvPr>
        </p:nvSpPr>
        <p:spPr/>
        <p:txBody>
          <a:bodyPr/>
          <a:lstStyle/>
          <a:p>
            <a:pPr marL="0" lvl="0" indent="0" algn="r" rtl="0">
              <a:spcBef>
                <a:spcPts val="0"/>
              </a:spcBef>
              <a:spcAft>
                <a:spcPts val="0"/>
              </a:spcAft>
              <a:buNone/>
            </a:pPr>
            <a:r>
              <a:rPr lang="en" dirty="0"/>
              <a:t>23/27</a:t>
            </a:r>
          </a:p>
        </p:txBody>
      </p:sp>
    </p:spTree>
    <p:extLst>
      <p:ext uri="{BB962C8B-B14F-4D97-AF65-F5344CB8AC3E}">
        <p14:creationId xmlns:p14="http://schemas.microsoft.com/office/powerpoint/2010/main" val="362508452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4FE730-13E1-20B3-D893-19EFD40DB927}"/>
              </a:ext>
            </a:extLst>
          </p:cNvPr>
          <p:cNvSpPr>
            <a:spLocks noGrp="1"/>
          </p:cNvSpPr>
          <p:nvPr>
            <p:ph type="title"/>
          </p:nvPr>
        </p:nvSpPr>
        <p:spPr/>
        <p:txBody>
          <a:bodyPr>
            <a:normAutofit fontScale="90000"/>
          </a:bodyPr>
          <a:lstStyle/>
          <a:p>
            <a:r>
              <a:rPr lang="en-US" dirty="0">
                <a:solidFill>
                  <a:srgbClr val="002060"/>
                </a:solidFill>
                <a:latin typeface="Segoe UI Light" panose="020B0502040204020203" pitchFamily="34" charset="0"/>
                <a:cs typeface="Segoe UI Light" panose="020B0502040204020203" pitchFamily="34" charset="0"/>
              </a:rPr>
              <a:t>Critiques of Language Encoding Models</a:t>
            </a:r>
          </a:p>
        </p:txBody>
      </p:sp>
      <p:sp>
        <p:nvSpPr>
          <p:cNvPr id="3" name="Text Placeholder 2">
            <a:extLst>
              <a:ext uri="{FF2B5EF4-FFF2-40B4-BE49-F238E27FC236}">
                <a16:creationId xmlns:a16="http://schemas.microsoft.com/office/drawing/2014/main" id="{604C5667-42B8-1258-E760-C481139BF5B0}"/>
              </a:ext>
            </a:extLst>
          </p:cNvPr>
          <p:cNvSpPr>
            <a:spLocks noGrp="1"/>
          </p:cNvSpPr>
          <p:nvPr>
            <p:ph type="body" idx="1"/>
          </p:nvPr>
        </p:nvSpPr>
        <p:spPr/>
        <p:txBody>
          <a:bodyPr/>
          <a:lstStyle/>
          <a:p>
            <a:r>
              <a:rPr lang="en-US" dirty="0">
                <a:solidFill>
                  <a:srgbClr val="002060"/>
                </a:solidFill>
                <a:latin typeface="Segoe UI Light" panose="020B0502040204020203" pitchFamily="34" charset="0"/>
                <a:cs typeface="Segoe UI Light" panose="020B0502040204020203" pitchFamily="34" charset="0"/>
              </a:rPr>
              <a:t>The functions encoding models compute are not interpretable.</a:t>
            </a:r>
          </a:p>
          <a:p>
            <a:pPr lvl="1"/>
            <a:r>
              <a:rPr lang="en-US" dirty="0">
                <a:solidFill>
                  <a:srgbClr val="002060"/>
                </a:solidFill>
                <a:latin typeface="Segoe UI Light" panose="020B0502040204020203" pitchFamily="34" charset="0"/>
                <a:cs typeface="Segoe UI Light" panose="020B0502040204020203" pitchFamily="34" charset="0"/>
              </a:rPr>
              <a:t>LLMs are confusing linear algebra machines, so this is prediction without explanation. </a:t>
            </a:r>
          </a:p>
          <a:p>
            <a:r>
              <a:rPr lang="en-US" dirty="0">
                <a:solidFill>
                  <a:srgbClr val="002060"/>
                </a:solidFill>
                <a:latin typeface="Segoe UI Light" panose="020B0502040204020203" pitchFamily="34" charset="0"/>
                <a:cs typeface="Segoe UI Light" panose="020B0502040204020203" pitchFamily="34" charset="0"/>
              </a:rPr>
              <a:t>Encoding models are not inherently causal. </a:t>
            </a:r>
          </a:p>
          <a:p>
            <a:pPr lvl="1"/>
            <a:r>
              <a:rPr lang="en-US" dirty="0">
                <a:solidFill>
                  <a:srgbClr val="002060"/>
                </a:solidFill>
                <a:latin typeface="Segoe UI Light" panose="020B0502040204020203" pitchFamily="34" charset="0"/>
                <a:cs typeface="Segoe UI Light" panose="020B0502040204020203" pitchFamily="34" charset="0"/>
              </a:rPr>
              <a:t>They don’t test clearly stated and falsifiable hypotheses.</a:t>
            </a:r>
          </a:p>
          <a:p>
            <a:pPr lvl="1"/>
            <a:r>
              <a:rPr lang="en-US" dirty="0">
                <a:solidFill>
                  <a:srgbClr val="002060"/>
                </a:solidFill>
                <a:latin typeface="Segoe UI Light" panose="020B0502040204020203" pitchFamily="34" charset="0"/>
                <a:cs typeface="Segoe UI Light" panose="020B0502040204020203" pitchFamily="34" charset="0"/>
              </a:rPr>
              <a:t>Purely observational science that might not generalize </a:t>
            </a:r>
          </a:p>
          <a:p>
            <a:r>
              <a:rPr lang="en-US" dirty="0">
                <a:solidFill>
                  <a:srgbClr val="002060"/>
                </a:solidFill>
                <a:latin typeface="Segoe UI Light" panose="020B0502040204020203" pitchFamily="34" charset="0"/>
                <a:cs typeface="Segoe UI Light" panose="020B0502040204020203" pitchFamily="34" charset="0"/>
              </a:rPr>
              <a:t>How do we address these criticisms?</a:t>
            </a:r>
          </a:p>
          <a:p>
            <a:pPr lvl="1"/>
            <a:r>
              <a:rPr lang="en-US" dirty="0">
                <a:solidFill>
                  <a:srgbClr val="002060"/>
                </a:solidFill>
                <a:latin typeface="Segoe UI Light" panose="020B0502040204020203" pitchFamily="34" charset="0"/>
                <a:cs typeface="Segoe UI Light" panose="020B0502040204020203" pitchFamily="34" charset="0"/>
              </a:rPr>
              <a:t>Experiment Idea:</a:t>
            </a:r>
          </a:p>
          <a:p>
            <a:pPr lvl="2"/>
            <a:r>
              <a:rPr lang="en-US" dirty="0">
                <a:solidFill>
                  <a:srgbClr val="002060"/>
                </a:solidFill>
                <a:latin typeface="Segoe UI Light" panose="020B0502040204020203" pitchFamily="34" charset="0"/>
                <a:cs typeface="Segoe UI Light" panose="020B0502040204020203" pitchFamily="34" charset="0"/>
              </a:rPr>
              <a:t>“Search” for natural language descriptions that match the function an encoding model computes for its prediction of the response in a given voxel.</a:t>
            </a:r>
          </a:p>
          <a:p>
            <a:pPr lvl="2"/>
            <a:r>
              <a:rPr lang="en-US" dirty="0">
                <a:solidFill>
                  <a:srgbClr val="002060"/>
                </a:solidFill>
                <a:latin typeface="Segoe UI Light" panose="020B0502040204020203" pitchFamily="34" charset="0"/>
                <a:cs typeface="Segoe UI Light" panose="020B0502040204020203" pitchFamily="34" charset="0"/>
              </a:rPr>
              <a:t>Generate new stimuli using these descriptions.</a:t>
            </a:r>
          </a:p>
        </p:txBody>
      </p:sp>
      <p:sp>
        <p:nvSpPr>
          <p:cNvPr id="4" name="Slide Number Placeholder 3">
            <a:extLst>
              <a:ext uri="{FF2B5EF4-FFF2-40B4-BE49-F238E27FC236}">
                <a16:creationId xmlns:a16="http://schemas.microsoft.com/office/drawing/2014/main" id="{FADF2C5E-7116-954B-3F28-26AC1EC0B57A}"/>
              </a:ext>
            </a:extLst>
          </p:cNvPr>
          <p:cNvSpPr>
            <a:spLocks noGrp="1"/>
          </p:cNvSpPr>
          <p:nvPr>
            <p:ph type="sldNum" idx="12"/>
          </p:nvPr>
        </p:nvSpPr>
        <p:spPr/>
        <p:txBody>
          <a:bodyPr/>
          <a:lstStyle/>
          <a:p>
            <a:pPr marL="0" lvl="0" indent="0" algn="r" rtl="0">
              <a:spcBef>
                <a:spcPts val="0"/>
              </a:spcBef>
              <a:spcAft>
                <a:spcPts val="0"/>
              </a:spcAft>
              <a:buNone/>
            </a:pPr>
            <a:r>
              <a:rPr lang="en" dirty="0"/>
              <a:t>23/27</a:t>
            </a:r>
          </a:p>
        </p:txBody>
      </p:sp>
    </p:spTree>
    <p:extLst>
      <p:ext uri="{BB962C8B-B14F-4D97-AF65-F5344CB8AC3E}">
        <p14:creationId xmlns:p14="http://schemas.microsoft.com/office/powerpoint/2010/main" val="383989790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4FE730-13E1-20B3-D893-19EFD40DB927}"/>
              </a:ext>
            </a:extLst>
          </p:cNvPr>
          <p:cNvSpPr>
            <a:spLocks noGrp="1"/>
          </p:cNvSpPr>
          <p:nvPr>
            <p:ph type="title"/>
          </p:nvPr>
        </p:nvSpPr>
        <p:spPr/>
        <p:txBody>
          <a:bodyPr>
            <a:normAutofit fontScale="90000"/>
          </a:bodyPr>
          <a:lstStyle/>
          <a:p>
            <a:r>
              <a:rPr lang="en-US" dirty="0">
                <a:solidFill>
                  <a:srgbClr val="002060"/>
                </a:solidFill>
                <a:latin typeface="Segoe UI Light" panose="020B0502040204020203" pitchFamily="34" charset="0"/>
                <a:cs typeface="Segoe UI Light" panose="020B0502040204020203" pitchFamily="34" charset="0"/>
              </a:rPr>
              <a:t>Critiques of Language Encoding Models</a:t>
            </a:r>
          </a:p>
        </p:txBody>
      </p:sp>
      <p:sp>
        <p:nvSpPr>
          <p:cNvPr id="3" name="Text Placeholder 2">
            <a:extLst>
              <a:ext uri="{FF2B5EF4-FFF2-40B4-BE49-F238E27FC236}">
                <a16:creationId xmlns:a16="http://schemas.microsoft.com/office/drawing/2014/main" id="{604C5667-42B8-1258-E760-C481139BF5B0}"/>
              </a:ext>
            </a:extLst>
          </p:cNvPr>
          <p:cNvSpPr>
            <a:spLocks noGrp="1"/>
          </p:cNvSpPr>
          <p:nvPr>
            <p:ph type="body" idx="1"/>
          </p:nvPr>
        </p:nvSpPr>
        <p:spPr/>
        <p:txBody>
          <a:bodyPr/>
          <a:lstStyle/>
          <a:p>
            <a:r>
              <a:rPr lang="en-US" dirty="0">
                <a:solidFill>
                  <a:srgbClr val="002060"/>
                </a:solidFill>
                <a:latin typeface="Segoe UI Light" panose="020B0502040204020203" pitchFamily="34" charset="0"/>
                <a:cs typeface="Segoe UI Light" panose="020B0502040204020203" pitchFamily="34" charset="0"/>
              </a:rPr>
              <a:t>The functions encoding models compute are not interpretable.</a:t>
            </a:r>
          </a:p>
          <a:p>
            <a:pPr lvl="1"/>
            <a:r>
              <a:rPr lang="en-US" dirty="0">
                <a:solidFill>
                  <a:srgbClr val="002060"/>
                </a:solidFill>
                <a:latin typeface="Segoe UI Light" panose="020B0502040204020203" pitchFamily="34" charset="0"/>
                <a:cs typeface="Segoe UI Light" panose="020B0502040204020203" pitchFamily="34" charset="0"/>
              </a:rPr>
              <a:t>LLMs are confusing linear algebra machines, so this is prediction without explanation. </a:t>
            </a:r>
          </a:p>
          <a:p>
            <a:r>
              <a:rPr lang="en-US" dirty="0">
                <a:solidFill>
                  <a:srgbClr val="002060"/>
                </a:solidFill>
                <a:latin typeface="Segoe UI Light" panose="020B0502040204020203" pitchFamily="34" charset="0"/>
                <a:cs typeface="Segoe UI Light" panose="020B0502040204020203" pitchFamily="34" charset="0"/>
              </a:rPr>
              <a:t>Encoding models are not inherently causal. </a:t>
            </a:r>
          </a:p>
          <a:p>
            <a:pPr lvl="1"/>
            <a:r>
              <a:rPr lang="en-US" dirty="0">
                <a:solidFill>
                  <a:srgbClr val="002060"/>
                </a:solidFill>
                <a:latin typeface="Segoe UI Light" panose="020B0502040204020203" pitchFamily="34" charset="0"/>
                <a:cs typeface="Segoe UI Light" panose="020B0502040204020203" pitchFamily="34" charset="0"/>
              </a:rPr>
              <a:t>They don’t test clearly stated and falsifiable hypotheses.</a:t>
            </a:r>
          </a:p>
          <a:p>
            <a:pPr lvl="1"/>
            <a:r>
              <a:rPr lang="en-US" dirty="0">
                <a:solidFill>
                  <a:srgbClr val="002060"/>
                </a:solidFill>
                <a:latin typeface="Segoe UI Light" panose="020B0502040204020203" pitchFamily="34" charset="0"/>
                <a:cs typeface="Segoe UI Light" panose="020B0502040204020203" pitchFamily="34" charset="0"/>
              </a:rPr>
              <a:t>Purely observational science that might not generalize </a:t>
            </a:r>
          </a:p>
          <a:p>
            <a:r>
              <a:rPr lang="en-US" dirty="0">
                <a:solidFill>
                  <a:srgbClr val="002060"/>
                </a:solidFill>
                <a:latin typeface="Segoe UI Light" panose="020B0502040204020203" pitchFamily="34" charset="0"/>
                <a:cs typeface="Segoe UI Light" panose="020B0502040204020203" pitchFamily="34" charset="0"/>
              </a:rPr>
              <a:t>How do we address these criticisms?</a:t>
            </a:r>
          </a:p>
          <a:p>
            <a:pPr lvl="1"/>
            <a:r>
              <a:rPr lang="en-US" dirty="0">
                <a:solidFill>
                  <a:srgbClr val="002060"/>
                </a:solidFill>
                <a:latin typeface="Segoe UI Light" panose="020B0502040204020203" pitchFamily="34" charset="0"/>
                <a:cs typeface="Segoe UI Light" panose="020B0502040204020203" pitchFamily="34" charset="0"/>
              </a:rPr>
              <a:t>Experiment Idea:</a:t>
            </a:r>
          </a:p>
          <a:p>
            <a:pPr lvl="2"/>
            <a:r>
              <a:rPr lang="en-US" dirty="0">
                <a:solidFill>
                  <a:srgbClr val="002060"/>
                </a:solidFill>
                <a:latin typeface="Segoe UI Light" panose="020B0502040204020203" pitchFamily="34" charset="0"/>
                <a:cs typeface="Segoe UI Light" panose="020B0502040204020203" pitchFamily="34" charset="0"/>
              </a:rPr>
              <a:t>“Search” for natural language descriptions that match the function an encoding model computes for its prediction of the response in a given voxel.</a:t>
            </a:r>
          </a:p>
          <a:p>
            <a:pPr lvl="2"/>
            <a:r>
              <a:rPr lang="en-US" dirty="0">
                <a:solidFill>
                  <a:srgbClr val="002060"/>
                </a:solidFill>
                <a:latin typeface="Segoe UI Light" panose="020B0502040204020203" pitchFamily="34" charset="0"/>
                <a:cs typeface="Segoe UI Light" panose="020B0502040204020203" pitchFamily="34" charset="0"/>
              </a:rPr>
              <a:t>Generate new stimuli using these descriptions.</a:t>
            </a:r>
          </a:p>
          <a:p>
            <a:pPr lvl="2"/>
            <a:r>
              <a:rPr lang="en-US" dirty="0">
                <a:solidFill>
                  <a:srgbClr val="002060"/>
                </a:solidFill>
                <a:latin typeface="Segoe UI Light" panose="020B0502040204020203" pitchFamily="34" charset="0"/>
                <a:cs typeface="Segoe UI Light" panose="020B0502040204020203" pitchFamily="34" charset="0"/>
              </a:rPr>
              <a:t>Test whether these new generated stimuli drive activations in the selected voxel.</a:t>
            </a:r>
          </a:p>
          <a:p>
            <a:pPr lvl="1"/>
            <a:endParaRPr lang="en-US" dirty="0"/>
          </a:p>
        </p:txBody>
      </p:sp>
      <p:sp>
        <p:nvSpPr>
          <p:cNvPr id="4" name="Slide Number Placeholder 3">
            <a:extLst>
              <a:ext uri="{FF2B5EF4-FFF2-40B4-BE49-F238E27FC236}">
                <a16:creationId xmlns:a16="http://schemas.microsoft.com/office/drawing/2014/main" id="{28B8D86A-9BAC-8BD7-2D4D-6E4CE97D67A3}"/>
              </a:ext>
            </a:extLst>
          </p:cNvPr>
          <p:cNvSpPr>
            <a:spLocks noGrp="1"/>
          </p:cNvSpPr>
          <p:nvPr>
            <p:ph type="sldNum" idx="12"/>
          </p:nvPr>
        </p:nvSpPr>
        <p:spPr/>
        <p:txBody>
          <a:bodyPr/>
          <a:lstStyle/>
          <a:p>
            <a:pPr marL="0" lvl="0" indent="0" algn="r" rtl="0">
              <a:spcBef>
                <a:spcPts val="0"/>
              </a:spcBef>
              <a:spcAft>
                <a:spcPts val="0"/>
              </a:spcAft>
              <a:buNone/>
            </a:pPr>
            <a:r>
              <a:rPr lang="en" dirty="0"/>
              <a:t>23/27</a:t>
            </a:r>
          </a:p>
        </p:txBody>
      </p:sp>
    </p:spTree>
    <p:extLst>
      <p:ext uri="{BB962C8B-B14F-4D97-AF65-F5344CB8AC3E}">
        <p14:creationId xmlns:p14="http://schemas.microsoft.com/office/powerpoint/2010/main" val="280466927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7"/>
          <p:cNvSpPr txBox="1"/>
          <p:nvPr/>
        </p:nvSpPr>
        <p:spPr>
          <a:xfrm>
            <a:off x="927975" y="1683911"/>
            <a:ext cx="1487400" cy="1132800"/>
          </a:xfrm>
          <a:prstGeom prst="rect">
            <a:avLst/>
          </a:prstGeom>
          <a:noFill/>
          <a:ln>
            <a:noFill/>
          </a:ln>
        </p:spPr>
        <p:txBody>
          <a:bodyPr spcFirstLastPara="1" wrap="square" lIns="91425" tIns="91425" rIns="91425" bIns="91425" anchor="t" anchorCtr="0">
            <a:spAutoFit/>
          </a:bodyPr>
          <a:lstStyle/>
          <a:p>
            <a:pPr marL="0" lvl="0" indent="0" algn="just" rtl="0">
              <a:lnSpc>
                <a:spcPct val="115000"/>
              </a:lnSpc>
              <a:spcBef>
                <a:spcPts val="0"/>
              </a:spcBef>
              <a:spcAft>
                <a:spcPts val="0"/>
              </a:spcAft>
              <a:buNone/>
            </a:pPr>
            <a:r>
              <a:rPr lang="en" sz="1100">
                <a:solidFill>
                  <a:srgbClr val="595959"/>
                </a:solidFill>
              </a:rPr>
              <a:t>my story is</a:t>
            </a:r>
            <a:endParaRPr sz="1100">
              <a:solidFill>
                <a:srgbClr val="595959"/>
              </a:solidFill>
            </a:endParaRPr>
          </a:p>
          <a:p>
            <a:pPr marL="0" lvl="0" indent="0" algn="just" rtl="0">
              <a:lnSpc>
                <a:spcPct val="115000"/>
              </a:lnSpc>
              <a:spcBef>
                <a:spcPts val="0"/>
              </a:spcBef>
              <a:spcAft>
                <a:spcPts val="0"/>
              </a:spcAft>
              <a:buNone/>
            </a:pPr>
            <a:r>
              <a:rPr lang="en" sz="1100">
                <a:solidFill>
                  <a:srgbClr val="595959"/>
                </a:solidFill>
              </a:rPr>
              <a:t>what a great day</a:t>
            </a:r>
            <a:endParaRPr sz="1100">
              <a:solidFill>
                <a:srgbClr val="595959"/>
              </a:solidFill>
            </a:endParaRPr>
          </a:p>
          <a:p>
            <a:pPr marL="0" lvl="0" indent="0" algn="just" rtl="0">
              <a:lnSpc>
                <a:spcPct val="115000"/>
              </a:lnSpc>
              <a:spcBef>
                <a:spcPts val="0"/>
              </a:spcBef>
              <a:spcAft>
                <a:spcPts val="0"/>
              </a:spcAft>
              <a:buNone/>
            </a:pPr>
            <a:r>
              <a:rPr lang="en" sz="1100">
                <a:solidFill>
                  <a:srgbClr val="595959"/>
                </a:solidFill>
              </a:rPr>
              <a:t>wow I never</a:t>
            </a:r>
            <a:endParaRPr sz="1100">
              <a:solidFill>
                <a:srgbClr val="595959"/>
              </a:solidFill>
            </a:endParaRPr>
          </a:p>
          <a:p>
            <a:pPr marL="0" lvl="0" indent="0" algn="just" rtl="0">
              <a:lnSpc>
                <a:spcPct val="115000"/>
              </a:lnSpc>
              <a:spcBef>
                <a:spcPts val="0"/>
              </a:spcBef>
              <a:spcAft>
                <a:spcPts val="0"/>
              </a:spcAft>
              <a:buNone/>
            </a:pPr>
            <a:r>
              <a:rPr lang="en" sz="1100">
                <a:solidFill>
                  <a:srgbClr val="595959"/>
                </a:solidFill>
              </a:rPr>
              <a:t>….</a:t>
            </a:r>
            <a:endParaRPr sz="1100">
              <a:solidFill>
                <a:srgbClr val="595959"/>
              </a:solidFill>
            </a:endParaRPr>
          </a:p>
          <a:p>
            <a:pPr marL="0" lvl="0" indent="0" algn="just" rtl="0">
              <a:lnSpc>
                <a:spcPct val="115000"/>
              </a:lnSpc>
              <a:spcBef>
                <a:spcPts val="0"/>
              </a:spcBef>
              <a:spcAft>
                <a:spcPts val="0"/>
              </a:spcAft>
              <a:buNone/>
            </a:pPr>
            <a:r>
              <a:rPr lang="en" sz="1100">
                <a:solidFill>
                  <a:srgbClr val="595959"/>
                </a:solidFill>
              </a:rPr>
              <a:t>ages of twenty</a:t>
            </a:r>
            <a:endParaRPr sz="1100">
              <a:solidFill>
                <a:srgbClr val="595959"/>
              </a:solidFill>
            </a:endParaRPr>
          </a:p>
        </p:txBody>
      </p:sp>
      <p:sp>
        <p:nvSpPr>
          <p:cNvPr id="114" name="Google Shape;114;p27"/>
          <p:cNvSpPr txBox="1"/>
          <p:nvPr/>
        </p:nvSpPr>
        <p:spPr>
          <a:xfrm>
            <a:off x="6119802" y="1957772"/>
            <a:ext cx="1839300" cy="523200"/>
          </a:xfrm>
          <a:prstGeom prst="rect">
            <a:avLst/>
          </a:prstGeom>
          <a:solidFill>
            <a:srgbClr val="F4F4F4">
              <a:alpha val="90480"/>
            </a:srgbClr>
          </a:solidFill>
          <a:ln w="9525" cap="flat" cmpd="sng">
            <a:solidFill>
              <a:srgbClr val="595959"/>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endParaRPr sz="1100">
              <a:solidFill>
                <a:srgbClr val="595959"/>
              </a:solidFill>
            </a:endParaRPr>
          </a:p>
          <a:p>
            <a:pPr marL="0" lvl="0" indent="0" algn="l" rtl="0">
              <a:spcBef>
                <a:spcPts val="0"/>
              </a:spcBef>
              <a:spcAft>
                <a:spcPts val="0"/>
              </a:spcAft>
              <a:buNone/>
            </a:pPr>
            <a:endParaRPr sz="1100">
              <a:solidFill>
                <a:srgbClr val="595959"/>
              </a:solidFill>
            </a:endParaRPr>
          </a:p>
        </p:txBody>
      </p:sp>
      <p:sp>
        <p:nvSpPr>
          <p:cNvPr id="115" name="Google Shape;115;p27"/>
          <p:cNvSpPr txBox="1"/>
          <p:nvPr/>
        </p:nvSpPr>
        <p:spPr>
          <a:xfrm>
            <a:off x="6180252" y="1899895"/>
            <a:ext cx="1839300" cy="523200"/>
          </a:xfrm>
          <a:prstGeom prst="rect">
            <a:avLst/>
          </a:prstGeom>
          <a:solidFill>
            <a:srgbClr val="F4F4F4">
              <a:alpha val="90480"/>
            </a:srgbClr>
          </a:solidFill>
          <a:ln w="9525" cap="flat" cmpd="sng">
            <a:solidFill>
              <a:srgbClr val="595959"/>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endParaRPr sz="1100">
              <a:solidFill>
                <a:srgbClr val="595959"/>
              </a:solidFill>
            </a:endParaRPr>
          </a:p>
          <a:p>
            <a:pPr marL="0" lvl="0" indent="0" algn="l" rtl="0">
              <a:spcBef>
                <a:spcPts val="0"/>
              </a:spcBef>
              <a:spcAft>
                <a:spcPts val="0"/>
              </a:spcAft>
              <a:buNone/>
            </a:pPr>
            <a:endParaRPr sz="1100">
              <a:solidFill>
                <a:srgbClr val="595959"/>
              </a:solidFill>
            </a:endParaRPr>
          </a:p>
        </p:txBody>
      </p:sp>
      <p:sp>
        <p:nvSpPr>
          <p:cNvPr id="116" name="Google Shape;116;p27"/>
          <p:cNvSpPr/>
          <p:nvPr/>
        </p:nvSpPr>
        <p:spPr>
          <a:xfrm>
            <a:off x="4883048" y="1023546"/>
            <a:ext cx="278100" cy="151200"/>
          </a:xfrm>
          <a:prstGeom prst="roundRect">
            <a:avLst>
              <a:gd name="adj" fmla="val 16667"/>
            </a:avLst>
          </a:prstGeom>
          <a:solidFill>
            <a:srgbClr val="7474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FFFFFF"/>
                </a:solidFill>
              </a:rPr>
              <a:t>f</a:t>
            </a:r>
            <a:endParaRPr sz="800">
              <a:solidFill>
                <a:srgbClr val="FFFFFF"/>
              </a:solidFill>
            </a:endParaRPr>
          </a:p>
        </p:txBody>
      </p:sp>
      <p:sp>
        <p:nvSpPr>
          <p:cNvPr id="117" name="Google Shape;117;p27"/>
          <p:cNvSpPr txBox="1"/>
          <p:nvPr/>
        </p:nvSpPr>
        <p:spPr>
          <a:xfrm>
            <a:off x="6026700" y="1257823"/>
            <a:ext cx="2225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dirty="0"/>
              <a:t>Description candidates</a:t>
            </a:r>
            <a:endParaRPr dirty="0"/>
          </a:p>
        </p:txBody>
      </p:sp>
      <p:sp>
        <p:nvSpPr>
          <p:cNvPr id="118" name="Google Shape;118;p27"/>
          <p:cNvSpPr txBox="1"/>
          <p:nvPr/>
        </p:nvSpPr>
        <p:spPr>
          <a:xfrm>
            <a:off x="6248400" y="1839275"/>
            <a:ext cx="1839300" cy="523200"/>
          </a:xfrm>
          <a:prstGeom prst="rect">
            <a:avLst/>
          </a:prstGeom>
          <a:solidFill>
            <a:srgbClr val="F4F4F4">
              <a:alpha val="90480"/>
            </a:srgbClr>
          </a:solidFill>
          <a:ln w="9525" cap="flat" cmpd="sng">
            <a:solidFill>
              <a:srgbClr val="595959"/>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100">
                <a:solidFill>
                  <a:srgbClr val="595959"/>
                </a:solidFill>
              </a:rPr>
              <a:t>This module responds to:</a:t>
            </a:r>
            <a:br>
              <a:rPr lang="en" sz="1100"/>
            </a:br>
            <a:r>
              <a:rPr lang="en" sz="1100" i="1">
                <a:solidFill>
                  <a:srgbClr val="7AB4FF"/>
                </a:solidFill>
              </a:rPr>
              <a:t>disbelief and questioning</a:t>
            </a:r>
            <a:endParaRPr sz="1100" i="1">
              <a:solidFill>
                <a:srgbClr val="7AB4FF"/>
              </a:solidFill>
            </a:endParaRPr>
          </a:p>
        </p:txBody>
      </p:sp>
      <p:sp>
        <p:nvSpPr>
          <p:cNvPr id="119" name="Google Shape;119;p27"/>
          <p:cNvSpPr txBox="1"/>
          <p:nvPr/>
        </p:nvSpPr>
        <p:spPr>
          <a:xfrm>
            <a:off x="706150" y="1202382"/>
            <a:ext cx="22257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ngrams from a</a:t>
            </a:r>
            <a:endParaRPr/>
          </a:p>
          <a:p>
            <a:pPr marL="0" lvl="0" indent="0" algn="ctr" rtl="0">
              <a:spcBef>
                <a:spcPts val="0"/>
              </a:spcBef>
              <a:spcAft>
                <a:spcPts val="0"/>
              </a:spcAft>
              <a:buNone/>
            </a:pPr>
            <a:r>
              <a:rPr lang="en"/>
              <a:t>reference corpus</a:t>
            </a:r>
            <a:endParaRPr/>
          </a:p>
        </p:txBody>
      </p:sp>
      <p:cxnSp>
        <p:nvCxnSpPr>
          <p:cNvPr id="120" name="Google Shape;120;p27"/>
          <p:cNvCxnSpPr/>
          <p:nvPr/>
        </p:nvCxnSpPr>
        <p:spPr>
          <a:xfrm>
            <a:off x="2075324" y="1848221"/>
            <a:ext cx="248700" cy="0"/>
          </a:xfrm>
          <a:prstGeom prst="straightConnector1">
            <a:avLst/>
          </a:prstGeom>
          <a:noFill/>
          <a:ln w="19050" cap="flat" cmpd="sng">
            <a:solidFill>
              <a:srgbClr val="595959"/>
            </a:solidFill>
            <a:prstDash val="solid"/>
            <a:round/>
            <a:headEnd type="none" w="med" len="med"/>
            <a:tailEnd type="triangle" w="med" len="med"/>
          </a:ln>
        </p:spPr>
      </p:cxnSp>
      <p:cxnSp>
        <p:nvCxnSpPr>
          <p:cNvPr id="121" name="Google Shape;121;p27"/>
          <p:cNvCxnSpPr/>
          <p:nvPr/>
        </p:nvCxnSpPr>
        <p:spPr>
          <a:xfrm>
            <a:off x="2982300" y="2127709"/>
            <a:ext cx="248700" cy="0"/>
          </a:xfrm>
          <a:prstGeom prst="straightConnector1">
            <a:avLst/>
          </a:prstGeom>
          <a:noFill/>
          <a:ln w="19050" cap="flat" cmpd="sng">
            <a:solidFill>
              <a:srgbClr val="595959"/>
            </a:solidFill>
            <a:prstDash val="solid"/>
            <a:round/>
            <a:headEnd type="none" w="med" len="med"/>
            <a:tailEnd type="triangle" w="med" len="med"/>
          </a:ln>
        </p:spPr>
      </p:cxnSp>
      <p:sp>
        <p:nvSpPr>
          <p:cNvPr id="122" name="Google Shape;122;p27"/>
          <p:cNvSpPr txBox="1"/>
          <p:nvPr/>
        </p:nvSpPr>
        <p:spPr>
          <a:xfrm>
            <a:off x="3054900" y="1240707"/>
            <a:ext cx="2225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Top-activating ngrams</a:t>
            </a:r>
            <a:endParaRPr/>
          </a:p>
        </p:txBody>
      </p:sp>
      <p:sp>
        <p:nvSpPr>
          <p:cNvPr id="123" name="Google Shape;123;p27"/>
          <p:cNvSpPr txBox="1"/>
          <p:nvPr/>
        </p:nvSpPr>
        <p:spPr>
          <a:xfrm>
            <a:off x="3645525" y="1593450"/>
            <a:ext cx="1009500" cy="1327500"/>
          </a:xfrm>
          <a:prstGeom prst="rect">
            <a:avLst/>
          </a:prstGeom>
          <a:noFill/>
          <a:ln>
            <a:noFill/>
          </a:ln>
        </p:spPr>
        <p:txBody>
          <a:bodyPr spcFirstLastPara="1" wrap="square" lIns="91425" tIns="91425" rIns="91425" bIns="91425" anchor="t" anchorCtr="0">
            <a:spAutoFit/>
          </a:bodyPr>
          <a:lstStyle/>
          <a:p>
            <a:pPr marL="0" lvl="0" indent="0" algn="just" rtl="0">
              <a:lnSpc>
                <a:spcPct val="115000"/>
              </a:lnSpc>
              <a:spcBef>
                <a:spcPts val="0"/>
              </a:spcBef>
              <a:spcAft>
                <a:spcPts val="0"/>
              </a:spcAft>
              <a:buNone/>
            </a:pPr>
            <a:r>
              <a:rPr lang="en" sz="1100">
                <a:solidFill>
                  <a:srgbClr val="595959"/>
                </a:solidFill>
              </a:rPr>
              <a:t>wow I never</a:t>
            </a:r>
            <a:endParaRPr sz="1100">
              <a:solidFill>
                <a:srgbClr val="595959"/>
              </a:solidFill>
            </a:endParaRPr>
          </a:p>
          <a:p>
            <a:pPr marL="0" lvl="0" indent="0" algn="just" rtl="0">
              <a:lnSpc>
                <a:spcPct val="115000"/>
              </a:lnSpc>
              <a:spcBef>
                <a:spcPts val="0"/>
              </a:spcBef>
              <a:spcAft>
                <a:spcPts val="0"/>
              </a:spcAft>
              <a:buNone/>
            </a:pPr>
            <a:r>
              <a:rPr lang="en" sz="1100">
                <a:solidFill>
                  <a:srgbClr val="595959"/>
                </a:solidFill>
              </a:rPr>
              <a:t>why couldn’t</a:t>
            </a:r>
            <a:endParaRPr sz="1100">
              <a:solidFill>
                <a:srgbClr val="595959"/>
              </a:solidFill>
            </a:endParaRPr>
          </a:p>
          <a:p>
            <a:pPr marL="0" lvl="0" indent="0" algn="just" rtl="0">
              <a:lnSpc>
                <a:spcPct val="115000"/>
              </a:lnSpc>
              <a:spcBef>
                <a:spcPts val="0"/>
              </a:spcBef>
              <a:spcAft>
                <a:spcPts val="0"/>
              </a:spcAft>
              <a:buNone/>
            </a:pPr>
            <a:r>
              <a:rPr lang="en" sz="1100">
                <a:solidFill>
                  <a:srgbClr val="595959"/>
                </a:solidFill>
              </a:rPr>
              <a:t>oh of course</a:t>
            </a:r>
            <a:endParaRPr sz="1100">
              <a:solidFill>
                <a:srgbClr val="595959"/>
              </a:solidFill>
            </a:endParaRPr>
          </a:p>
          <a:p>
            <a:pPr marL="0" lvl="0" indent="0" algn="just" rtl="0">
              <a:lnSpc>
                <a:spcPct val="115000"/>
              </a:lnSpc>
              <a:spcBef>
                <a:spcPts val="0"/>
              </a:spcBef>
              <a:spcAft>
                <a:spcPts val="0"/>
              </a:spcAft>
              <a:buNone/>
            </a:pPr>
            <a:r>
              <a:rPr lang="en" sz="1100">
                <a:solidFill>
                  <a:srgbClr val="595959"/>
                </a:solidFill>
              </a:rPr>
              <a:t>oh what the</a:t>
            </a:r>
            <a:endParaRPr sz="1100">
              <a:solidFill>
                <a:srgbClr val="595959"/>
              </a:solidFill>
            </a:endParaRPr>
          </a:p>
          <a:p>
            <a:pPr marL="0" lvl="0" indent="0" algn="just" rtl="0">
              <a:lnSpc>
                <a:spcPct val="115000"/>
              </a:lnSpc>
              <a:spcBef>
                <a:spcPts val="0"/>
              </a:spcBef>
              <a:spcAft>
                <a:spcPts val="0"/>
              </a:spcAft>
              <a:buNone/>
            </a:pPr>
            <a:r>
              <a:rPr lang="en" sz="1100">
                <a:solidFill>
                  <a:srgbClr val="595959"/>
                </a:solidFill>
              </a:rPr>
              <a:t>god i hate</a:t>
            </a:r>
            <a:endParaRPr sz="1100">
              <a:solidFill>
                <a:srgbClr val="595959"/>
              </a:solidFill>
            </a:endParaRPr>
          </a:p>
          <a:p>
            <a:pPr marL="0" lvl="0" indent="0" algn="just" rtl="0">
              <a:lnSpc>
                <a:spcPct val="115000"/>
              </a:lnSpc>
              <a:spcBef>
                <a:spcPts val="0"/>
              </a:spcBef>
              <a:spcAft>
                <a:spcPts val="0"/>
              </a:spcAft>
              <a:buNone/>
            </a:pPr>
            <a:r>
              <a:rPr lang="en" sz="1100">
                <a:solidFill>
                  <a:srgbClr val="595959"/>
                </a:solidFill>
              </a:rPr>
              <a:t>wow that’s</a:t>
            </a:r>
            <a:endParaRPr sz="1100">
              <a:solidFill>
                <a:srgbClr val="595959"/>
              </a:solidFill>
            </a:endParaRPr>
          </a:p>
        </p:txBody>
      </p:sp>
      <p:cxnSp>
        <p:nvCxnSpPr>
          <p:cNvPr id="124" name="Google Shape;124;p27"/>
          <p:cNvCxnSpPr/>
          <p:nvPr/>
        </p:nvCxnSpPr>
        <p:spPr>
          <a:xfrm>
            <a:off x="4655150" y="2143175"/>
            <a:ext cx="248700" cy="0"/>
          </a:xfrm>
          <a:prstGeom prst="straightConnector1">
            <a:avLst/>
          </a:prstGeom>
          <a:noFill/>
          <a:ln w="19050" cap="flat" cmpd="sng">
            <a:solidFill>
              <a:srgbClr val="595959"/>
            </a:solidFill>
            <a:prstDash val="solid"/>
            <a:round/>
            <a:headEnd type="none" w="med" len="med"/>
            <a:tailEnd type="triangle" w="med" len="med"/>
          </a:ln>
        </p:spPr>
      </p:cxnSp>
      <p:sp>
        <p:nvSpPr>
          <p:cNvPr id="125" name="Google Shape;125;p27"/>
          <p:cNvSpPr/>
          <p:nvPr/>
        </p:nvSpPr>
        <p:spPr>
          <a:xfrm>
            <a:off x="5056250" y="1983575"/>
            <a:ext cx="583500" cy="319200"/>
          </a:xfrm>
          <a:prstGeom prst="roundRect">
            <a:avLst>
              <a:gd name="adj" fmla="val 16667"/>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000000"/>
                </a:solidFill>
                <a:latin typeface="Roboto"/>
                <a:ea typeface="Roboto"/>
                <a:cs typeface="Roboto"/>
                <a:sym typeface="Roboto"/>
              </a:rPr>
              <a:t>LLM</a:t>
            </a:r>
            <a:endParaRPr sz="1100">
              <a:solidFill>
                <a:srgbClr val="000000"/>
              </a:solidFill>
              <a:latin typeface="Roboto"/>
              <a:ea typeface="Roboto"/>
              <a:cs typeface="Roboto"/>
              <a:sym typeface="Roboto"/>
            </a:endParaRPr>
          </a:p>
        </p:txBody>
      </p:sp>
      <p:cxnSp>
        <p:nvCxnSpPr>
          <p:cNvPr id="126" name="Google Shape;126;p27"/>
          <p:cNvCxnSpPr/>
          <p:nvPr/>
        </p:nvCxnSpPr>
        <p:spPr>
          <a:xfrm>
            <a:off x="5778545" y="2143175"/>
            <a:ext cx="248700" cy="0"/>
          </a:xfrm>
          <a:prstGeom prst="straightConnector1">
            <a:avLst/>
          </a:prstGeom>
          <a:noFill/>
          <a:ln w="19050" cap="flat" cmpd="sng">
            <a:solidFill>
              <a:srgbClr val="595959"/>
            </a:solidFill>
            <a:prstDash val="solid"/>
            <a:round/>
            <a:headEnd type="none" w="med" len="med"/>
            <a:tailEnd type="triangle" w="med" len="med"/>
          </a:ln>
        </p:spPr>
      </p:cxnSp>
      <p:sp>
        <p:nvSpPr>
          <p:cNvPr id="127" name="Google Shape;127;p27"/>
          <p:cNvSpPr/>
          <p:nvPr/>
        </p:nvSpPr>
        <p:spPr>
          <a:xfrm>
            <a:off x="4673700" y="2270694"/>
            <a:ext cx="818700" cy="214200"/>
          </a:xfrm>
          <a:prstGeom prst="roundRect">
            <a:avLst>
              <a:gd name="adj" fmla="val 16667"/>
            </a:avLst>
          </a:prstGeom>
          <a:solidFill>
            <a:srgbClr val="FFFFF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900" i="1">
                <a:solidFill>
                  <a:srgbClr val="595959"/>
                </a:solidFill>
              </a:rPr>
              <a:t>Summarize</a:t>
            </a:r>
            <a:endParaRPr sz="900" i="1">
              <a:solidFill>
                <a:srgbClr val="595959"/>
              </a:solidFill>
            </a:endParaRPr>
          </a:p>
        </p:txBody>
      </p:sp>
      <p:sp>
        <p:nvSpPr>
          <p:cNvPr id="129" name="Google Shape;129;p27"/>
          <p:cNvSpPr txBox="1"/>
          <p:nvPr/>
        </p:nvSpPr>
        <p:spPr>
          <a:xfrm>
            <a:off x="235500" y="859700"/>
            <a:ext cx="4820700" cy="461635"/>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dirty="0">
                <a:solidFill>
                  <a:srgbClr val="002060"/>
                </a:solidFill>
                <a:latin typeface="Segoe UI Light" panose="020B0502040204020203" pitchFamily="34" charset="0"/>
                <a:cs typeface="Segoe UI Light" panose="020B0502040204020203" pitchFamily="34" charset="0"/>
              </a:rPr>
              <a:t>(i) Generate candidate descriptions for module</a:t>
            </a:r>
            <a:endParaRPr sz="1800" i="1" dirty="0">
              <a:solidFill>
                <a:srgbClr val="002060"/>
              </a:solidFill>
              <a:latin typeface="Segoe UI Light" panose="020B0502040204020203" pitchFamily="34" charset="0"/>
              <a:cs typeface="Segoe UI Light" panose="020B0502040204020203" pitchFamily="34" charset="0"/>
            </a:endParaRPr>
          </a:p>
        </p:txBody>
      </p:sp>
      <p:sp>
        <p:nvSpPr>
          <p:cNvPr id="154" name="Google Shape;154;p27"/>
          <p:cNvSpPr/>
          <p:nvPr/>
        </p:nvSpPr>
        <p:spPr>
          <a:xfrm>
            <a:off x="2375457" y="1772632"/>
            <a:ext cx="278100" cy="151200"/>
          </a:xfrm>
          <a:prstGeom prst="roundRect">
            <a:avLst>
              <a:gd name="adj" fmla="val 16667"/>
            </a:avLst>
          </a:prstGeom>
          <a:solidFill>
            <a:srgbClr val="7474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FFFFFF"/>
                </a:solidFill>
              </a:rPr>
              <a:t>f</a:t>
            </a:r>
            <a:endParaRPr sz="800">
              <a:solidFill>
                <a:srgbClr val="FFFFFF"/>
              </a:solidFill>
            </a:endParaRPr>
          </a:p>
        </p:txBody>
      </p:sp>
      <p:sp>
        <p:nvSpPr>
          <p:cNvPr id="155" name="Google Shape;155;p27"/>
          <p:cNvSpPr/>
          <p:nvPr/>
        </p:nvSpPr>
        <p:spPr>
          <a:xfrm>
            <a:off x="2375457" y="2001232"/>
            <a:ext cx="278100" cy="151200"/>
          </a:xfrm>
          <a:prstGeom prst="roundRect">
            <a:avLst>
              <a:gd name="adj" fmla="val 16667"/>
            </a:avLst>
          </a:prstGeom>
          <a:solidFill>
            <a:srgbClr val="7474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FFFFFF"/>
                </a:solidFill>
              </a:rPr>
              <a:t>f</a:t>
            </a:r>
            <a:endParaRPr sz="800">
              <a:solidFill>
                <a:srgbClr val="FFFFFF"/>
              </a:solidFill>
            </a:endParaRPr>
          </a:p>
        </p:txBody>
      </p:sp>
      <p:sp>
        <p:nvSpPr>
          <p:cNvPr id="156" name="Google Shape;156;p27"/>
          <p:cNvSpPr/>
          <p:nvPr/>
        </p:nvSpPr>
        <p:spPr>
          <a:xfrm>
            <a:off x="2375457" y="2229832"/>
            <a:ext cx="278100" cy="151200"/>
          </a:xfrm>
          <a:prstGeom prst="roundRect">
            <a:avLst>
              <a:gd name="adj" fmla="val 16667"/>
            </a:avLst>
          </a:prstGeom>
          <a:solidFill>
            <a:srgbClr val="7474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FFFFFF"/>
                </a:solidFill>
              </a:rPr>
              <a:t>f</a:t>
            </a:r>
            <a:endParaRPr sz="800">
              <a:solidFill>
                <a:srgbClr val="FFFFFF"/>
              </a:solidFill>
            </a:endParaRPr>
          </a:p>
        </p:txBody>
      </p:sp>
      <p:cxnSp>
        <p:nvCxnSpPr>
          <p:cNvPr id="157" name="Google Shape;157;p27"/>
          <p:cNvCxnSpPr/>
          <p:nvPr/>
        </p:nvCxnSpPr>
        <p:spPr>
          <a:xfrm>
            <a:off x="2075324" y="2076821"/>
            <a:ext cx="248700" cy="0"/>
          </a:xfrm>
          <a:prstGeom prst="straightConnector1">
            <a:avLst/>
          </a:prstGeom>
          <a:noFill/>
          <a:ln w="19050" cap="flat" cmpd="sng">
            <a:solidFill>
              <a:srgbClr val="595959"/>
            </a:solidFill>
            <a:prstDash val="solid"/>
            <a:round/>
            <a:headEnd type="none" w="med" len="med"/>
            <a:tailEnd type="triangle" w="med" len="med"/>
          </a:ln>
        </p:spPr>
      </p:cxnSp>
      <p:cxnSp>
        <p:nvCxnSpPr>
          <p:cNvPr id="158" name="Google Shape;158;p27"/>
          <p:cNvCxnSpPr/>
          <p:nvPr/>
        </p:nvCxnSpPr>
        <p:spPr>
          <a:xfrm>
            <a:off x="2075324" y="2271188"/>
            <a:ext cx="248700" cy="0"/>
          </a:xfrm>
          <a:prstGeom prst="straightConnector1">
            <a:avLst/>
          </a:prstGeom>
          <a:noFill/>
          <a:ln w="19050" cap="flat" cmpd="sng">
            <a:solidFill>
              <a:srgbClr val="595959"/>
            </a:solidFill>
            <a:prstDash val="solid"/>
            <a:round/>
            <a:headEnd type="none" w="med" len="med"/>
            <a:tailEnd type="triangle" w="med" len="med"/>
          </a:ln>
        </p:spPr>
      </p:cxnSp>
      <p:cxnSp>
        <p:nvCxnSpPr>
          <p:cNvPr id="159" name="Google Shape;159;p27"/>
          <p:cNvCxnSpPr/>
          <p:nvPr/>
        </p:nvCxnSpPr>
        <p:spPr>
          <a:xfrm>
            <a:off x="2075332" y="2643176"/>
            <a:ext cx="248700" cy="0"/>
          </a:xfrm>
          <a:prstGeom prst="straightConnector1">
            <a:avLst/>
          </a:prstGeom>
          <a:noFill/>
          <a:ln w="19050" cap="flat" cmpd="sng">
            <a:solidFill>
              <a:srgbClr val="595959"/>
            </a:solidFill>
            <a:prstDash val="solid"/>
            <a:round/>
            <a:headEnd type="none" w="med" len="med"/>
            <a:tailEnd type="triangle" w="med" len="med"/>
          </a:ln>
        </p:spPr>
      </p:cxnSp>
      <p:sp>
        <p:nvSpPr>
          <p:cNvPr id="160" name="Google Shape;160;p27"/>
          <p:cNvSpPr/>
          <p:nvPr/>
        </p:nvSpPr>
        <p:spPr>
          <a:xfrm>
            <a:off x="2375457" y="2560307"/>
            <a:ext cx="278100" cy="151200"/>
          </a:xfrm>
          <a:prstGeom prst="roundRect">
            <a:avLst>
              <a:gd name="adj" fmla="val 16667"/>
            </a:avLst>
          </a:prstGeom>
          <a:solidFill>
            <a:srgbClr val="7474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FFFFFF"/>
                </a:solidFill>
              </a:rPr>
              <a:t>f</a:t>
            </a:r>
            <a:endParaRPr sz="800">
              <a:solidFill>
                <a:srgbClr val="FFFFFF"/>
              </a:solidFill>
            </a:endParaRPr>
          </a:p>
        </p:txBody>
      </p:sp>
      <p:sp>
        <p:nvSpPr>
          <p:cNvPr id="162" name="Google Shape;162;p27"/>
          <p:cNvSpPr txBox="1"/>
          <p:nvPr/>
        </p:nvSpPr>
        <p:spPr>
          <a:xfrm>
            <a:off x="249325" y="235050"/>
            <a:ext cx="8644200" cy="569356"/>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500" dirty="0">
                <a:solidFill>
                  <a:srgbClr val="002060"/>
                </a:solidFill>
                <a:latin typeface="Segoe UI Light" panose="020B0502040204020203" pitchFamily="34" charset="0"/>
                <a:cs typeface="Segoe UI Light" panose="020B0502040204020203" pitchFamily="34" charset="0"/>
              </a:rPr>
              <a:t>Generating Natural Language Descriptions</a:t>
            </a:r>
            <a:endParaRPr lang="en-US" sz="2500" dirty="0"/>
          </a:p>
        </p:txBody>
      </p:sp>
      <p:sp>
        <p:nvSpPr>
          <p:cNvPr id="2" name="Slide Number Placeholder 1">
            <a:extLst>
              <a:ext uri="{FF2B5EF4-FFF2-40B4-BE49-F238E27FC236}">
                <a16:creationId xmlns:a16="http://schemas.microsoft.com/office/drawing/2014/main" id="{023F6F52-2932-CE72-D36F-448F9FF7C719}"/>
              </a:ext>
            </a:extLst>
          </p:cNvPr>
          <p:cNvSpPr>
            <a:spLocks noGrp="1"/>
          </p:cNvSpPr>
          <p:nvPr>
            <p:ph type="sldNum" idx="12"/>
          </p:nvPr>
        </p:nvSpPr>
        <p:spPr/>
        <p:txBody>
          <a:bodyPr/>
          <a:lstStyle/>
          <a:p>
            <a:pPr marL="0" lvl="0" indent="0" algn="r" rtl="0">
              <a:spcBef>
                <a:spcPts val="0"/>
              </a:spcBef>
              <a:spcAft>
                <a:spcPts val="0"/>
              </a:spcAft>
              <a:buNone/>
            </a:pPr>
            <a:r>
              <a:rPr lang="en" dirty="0"/>
              <a:t>24/27</a:t>
            </a: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7"/>
          <p:cNvSpPr txBox="1"/>
          <p:nvPr/>
        </p:nvSpPr>
        <p:spPr>
          <a:xfrm>
            <a:off x="927975" y="1683911"/>
            <a:ext cx="1487400" cy="1132800"/>
          </a:xfrm>
          <a:prstGeom prst="rect">
            <a:avLst/>
          </a:prstGeom>
          <a:noFill/>
          <a:ln>
            <a:noFill/>
          </a:ln>
        </p:spPr>
        <p:txBody>
          <a:bodyPr spcFirstLastPara="1" wrap="square" lIns="91425" tIns="91425" rIns="91425" bIns="91425" anchor="t" anchorCtr="0">
            <a:spAutoFit/>
          </a:bodyPr>
          <a:lstStyle/>
          <a:p>
            <a:pPr marL="0" lvl="0" indent="0" algn="just" rtl="0">
              <a:lnSpc>
                <a:spcPct val="115000"/>
              </a:lnSpc>
              <a:spcBef>
                <a:spcPts val="0"/>
              </a:spcBef>
              <a:spcAft>
                <a:spcPts val="0"/>
              </a:spcAft>
              <a:buNone/>
            </a:pPr>
            <a:r>
              <a:rPr lang="en" sz="1100">
                <a:solidFill>
                  <a:srgbClr val="595959"/>
                </a:solidFill>
              </a:rPr>
              <a:t>my story is</a:t>
            </a:r>
            <a:endParaRPr sz="1100">
              <a:solidFill>
                <a:srgbClr val="595959"/>
              </a:solidFill>
            </a:endParaRPr>
          </a:p>
          <a:p>
            <a:pPr marL="0" lvl="0" indent="0" algn="just" rtl="0">
              <a:lnSpc>
                <a:spcPct val="115000"/>
              </a:lnSpc>
              <a:spcBef>
                <a:spcPts val="0"/>
              </a:spcBef>
              <a:spcAft>
                <a:spcPts val="0"/>
              </a:spcAft>
              <a:buNone/>
            </a:pPr>
            <a:r>
              <a:rPr lang="en" sz="1100">
                <a:solidFill>
                  <a:srgbClr val="595959"/>
                </a:solidFill>
              </a:rPr>
              <a:t>what a great day</a:t>
            </a:r>
            <a:endParaRPr sz="1100">
              <a:solidFill>
                <a:srgbClr val="595959"/>
              </a:solidFill>
            </a:endParaRPr>
          </a:p>
          <a:p>
            <a:pPr marL="0" lvl="0" indent="0" algn="just" rtl="0">
              <a:lnSpc>
                <a:spcPct val="115000"/>
              </a:lnSpc>
              <a:spcBef>
                <a:spcPts val="0"/>
              </a:spcBef>
              <a:spcAft>
                <a:spcPts val="0"/>
              </a:spcAft>
              <a:buNone/>
            </a:pPr>
            <a:r>
              <a:rPr lang="en" sz="1100">
                <a:solidFill>
                  <a:srgbClr val="595959"/>
                </a:solidFill>
              </a:rPr>
              <a:t>wow I never</a:t>
            </a:r>
            <a:endParaRPr sz="1100">
              <a:solidFill>
                <a:srgbClr val="595959"/>
              </a:solidFill>
            </a:endParaRPr>
          </a:p>
          <a:p>
            <a:pPr marL="0" lvl="0" indent="0" algn="just" rtl="0">
              <a:lnSpc>
                <a:spcPct val="115000"/>
              </a:lnSpc>
              <a:spcBef>
                <a:spcPts val="0"/>
              </a:spcBef>
              <a:spcAft>
                <a:spcPts val="0"/>
              </a:spcAft>
              <a:buNone/>
            </a:pPr>
            <a:r>
              <a:rPr lang="en" sz="1100">
                <a:solidFill>
                  <a:srgbClr val="595959"/>
                </a:solidFill>
              </a:rPr>
              <a:t>….</a:t>
            </a:r>
            <a:endParaRPr sz="1100">
              <a:solidFill>
                <a:srgbClr val="595959"/>
              </a:solidFill>
            </a:endParaRPr>
          </a:p>
          <a:p>
            <a:pPr marL="0" lvl="0" indent="0" algn="just" rtl="0">
              <a:lnSpc>
                <a:spcPct val="115000"/>
              </a:lnSpc>
              <a:spcBef>
                <a:spcPts val="0"/>
              </a:spcBef>
              <a:spcAft>
                <a:spcPts val="0"/>
              </a:spcAft>
              <a:buNone/>
            </a:pPr>
            <a:r>
              <a:rPr lang="en" sz="1100">
                <a:solidFill>
                  <a:srgbClr val="595959"/>
                </a:solidFill>
              </a:rPr>
              <a:t>ages of twenty</a:t>
            </a:r>
            <a:endParaRPr sz="1100">
              <a:solidFill>
                <a:srgbClr val="595959"/>
              </a:solidFill>
            </a:endParaRPr>
          </a:p>
        </p:txBody>
      </p:sp>
      <p:sp>
        <p:nvSpPr>
          <p:cNvPr id="114" name="Google Shape;114;p27"/>
          <p:cNvSpPr txBox="1"/>
          <p:nvPr/>
        </p:nvSpPr>
        <p:spPr>
          <a:xfrm>
            <a:off x="6119802" y="1957772"/>
            <a:ext cx="1839300" cy="523200"/>
          </a:xfrm>
          <a:prstGeom prst="rect">
            <a:avLst/>
          </a:prstGeom>
          <a:solidFill>
            <a:srgbClr val="F4F4F4">
              <a:alpha val="90480"/>
            </a:srgbClr>
          </a:solidFill>
          <a:ln w="9525" cap="flat" cmpd="sng">
            <a:solidFill>
              <a:srgbClr val="595959"/>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endParaRPr sz="1100">
              <a:solidFill>
                <a:srgbClr val="595959"/>
              </a:solidFill>
            </a:endParaRPr>
          </a:p>
          <a:p>
            <a:pPr marL="0" lvl="0" indent="0" algn="l" rtl="0">
              <a:spcBef>
                <a:spcPts val="0"/>
              </a:spcBef>
              <a:spcAft>
                <a:spcPts val="0"/>
              </a:spcAft>
              <a:buNone/>
            </a:pPr>
            <a:endParaRPr sz="1100">
              <a:solidFill>
                <a:srgbClr val="595959"/>
              </a:solidFill>
            </a:endParaRPr>
          </a:p>
        </p:txBody>
      </p:sp>
      <p:sp>
        <p:nvSpPr>
          <p:cNvPr id="115" name="Google Shape;115;p27"/>
          <p:cNvSpPr txBox="1"/>
          <p:nvPr/>
        </p:nvSpPr>
        <p:spPr>
          <a:xfrm>
            <a:off x="6180252" y="1899895"/>
            <a:ext cx="1839300" cy="523200"/>
          </a:xfrm>
          <a:prstGeom prst="rect">
            <a:avLst/>
          </a:prstGeom>
          <a:solidFill>
            <a:srgbClr val="F4F4F4">
              <a:alpha val="90480"/>
            </a:srgbClr>
          </a:solidFill>
          <a:ln w="9525" cap="flat" cmpd="sng">
            <a:solidFill>
              <a:srgbClr val="595959"/>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endParaRPr sz="1100">
              <a:solidFill>
                <a:srgbClr val="595959"/>
              </a:solidFill>
            </a:endParaRPr>
          </a:p>
          <a:p>
            <a:pPr marL="0" lvl="0" indent="0" algn="l" rtl="0">
              <a:spcBef>
                <a:spcPts val="0"/>
              </a:spcBef>
              <a:spcAft>
                <a:spcPts val="0"/>
              </a:spcAft>
              <a:buNone/>
            </a:pPr>
            <a:endParaRPr sz="1100">
              <a:solidFill>
                <a:srgbClr val="595959"/>
              </a:solidFill>
            </a:endParaRPr>
          </a:p>
        </p:txBody>
      </p:sp>
      <p:sp>
        <p:nvSpPr>
          <p:cNvPr id="116" name="Google Shape;116;p27"/>
          <p:cNvSpPr/>
          <p:nvPr/>
        </p:nvSpPr>
        <p:spPr>
          <a:xfrm>
            <a:off x="4883048" y="1023546"/>
            <a:ext cx="278100" cy="151200"/>
          </a:xfrm>
          <a:prstGeom prst="roundRect">
            <a:avLst>
              <a:gd name="adj" fmla="val 16667"/>
            </a:avLst>
          </a:prstGeom>
          <a:solidFill>
            <a:srgbClr val="7474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FFFFFF"/>
                </a:solidFill>
              </a:rPr>
              <a:t>f</a:t>
            </a:r>
            <a:endParaRPr sz="800">
              <a:solidFill>
                <a:srgbClr val="FFFFFF"/>
              </a:solidFill>
            </a:endParaRPr>
          </a:p>
        </p:txBody>
      </p:sp>
      <p:sp>
        <p:nvSpPr>
          <p:cNvPr id="117" name="Google Shape;117;p27"/>
          <p:cNvSpPr txBox="1"/>
          <p:nvPr/>
        </p:nvSpPr>
        <p:spPr>
          <a:xfrm>
            <a:off x="6026700" y="1257823"/>
            <a:ext cx="2225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dirty="0"/>
              <a:t>Description candidates</a:t>
            </a:r>
            <a:endParaRPr dirty="0"/>
          </a:p>
        </p:txBody>
      </p:sp>
      <p:sp>
        <p:nvSpPr>
          <p:cNvPr id="118" name="Google Shape;118;p27"/>
          <p:cNvSpPr txBox="1"/>
          <p:nvPr/>
        </p:nvSpPr>
        <p:spPr>
          <a:xfrm>
            <a:off x="6248400" y="1839275"/>
            <a:ext cx="1839300" cy="523200"/>
          </a:xfrm>
          <a:prstGeom prst="rect">
            <a:avLst/>
          </a:prstGeom>
          <a:solidFill>
            <a:srgbClr val="F4F4F4">
              <a:alpha val="90480"/>
            </a:srgbClr>
          </a:solidFill>
          <a:ln w="9525" cap="flat" cmpd="sng">
            <a:solidFill>
              <a:srgbClr val="595959"/>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100">
                <a:solidFill>
                  <a:srgbClr val="595959"/>
                </a:solidFill>
              </a:rPr>
              <a:t>This module responds to:</a:t>
            </a:r>
            <a:br>
              <a:rPr lang="en" sz="1100"/>
            </a:br>
            <a:r>
              <a:rPr lang="en" sz="1100" i="1">
                <a:solidFill>
                  <a:srgbClr val="7AB4FF"/>
                </a:solidFill>
              </a:rPr>
              <a:t>disbelief and questioning</a:t>
            </a:r>
            <a:endParaRPr sz="1100" i="1">
              <a:solidFill>
                <a:srgbClr val="7AB4FF"/>
              </a:solidFill>
            </a:endParaRPr>
          </a:p>
        </p:txBody>
      </p:sp>
      <p:sp>
        <p:nvSpPr>
          <p:cNvPr id="119" name="Google Shape;119;p27"/>
          <p:cNvSpPr txBox="1"/>
          <p:nvPr/>
        </p:nvSpPr>
        <p:spPr>
          <a:xfrm>
            <a:off x="706150" y="1202382"/>
            <a:ext cx="22257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ngrams from a</a:t>
            </a:r>
            <a:endParaRPr/>
          </a:p>
          <a:p>
            <a:pPr marL="0" lvl="0" indent="0" algn="ctr" rtl="0">
              <a:spcBef>
                <a:spcPts val="0"/>
              </a:spcBef>
              <a:spcAft>
                <a:spcPts val="0"/>
              </a:spcAft>
              <a:buNone/>
            </a:pPr>
            <a:r>
              <a:rPr lang="en"/>
              <a:t>reference corpus</a:t>
            </a:r>
            <a:endParaRPr/>
          </a:p>
        </p:txBody>
      </p:sp>
      <p:cxnSp>
        <p:nvCxnSpPr>
          <p:cNvPr id="120" name="Google Shape;120;p27"/>
          <p:cNvCxnSpPr/>
          <p:nvPr/>
        </p:nvCxnSpPr>
        <p:spPr>
          <a:xfrm>
            <a:off x="2075324" y="1848221"/>
            <a:ext cx="248700" cy="0"/>
          </a:xfrm>
          <a:prstGeom prst="straightConnector1">
            <a:avLst/>
          </a:prstGeom>
          <a:noFill/>
          <a:ln w="19050" cap="flat" cmpd="sng">
            <a:solidFill>
              <a:srgbClr val="595959"/>
            </a:solidFill>
            <a:prstDash val="solid"/>
            <a:round/>
            <a:headEnd type="none" w="med" len="med"/>
            <a:tailEnd type="triangle" w="med" len="med"/>
          </a:ln>
        </p:spPr>
      </p:cxnSp>
      <p:cxnSp>
        <p:nvCxnSpPr>
          <p:cNvPr id="121" name="Google Shape;121;p27"/>
          <p:cNvCxnSpPr/>
          <p:nvPr/>
        </p:nvCxnSpPr>
        <p:spPr>
          <a:xfrm>
            <a:off x="2982300" y="2127709"/>
            <a:ext cx="248700" cy="0"/>
          </a:xfrm>
          <a:prstGeom prst="straightConnector1">
            <a:avLst/>
          </a:prstGeom>
          <a:noFill/>
          <a:ln w="19050" cap="flat" cmpd="sng">
            <a:solidFill>
              <a:srgbClr val="595959"/>
            </a:solidFill>
            <a:prstDash val="solid"/>
            <a:round/>
            <a:headEnd type="none" w="med" len="med"/>
            <a:tailEnd type="triangle" w="med" len="med"/>
          </a:ln>
        </p:spPr>
      </p:cxnSp>
      <p:sp>
        <p:nvSpPr>
          <p:cNvPr id="122" name="Google Shape;122;p27"/>
          <p:cNvSpPr txBox="1"/>
          <p:nvPr/>
        </p:nvSpPr>
        <p:spPr>
          <a:xfrm>
            <a:off x="3054900" y="1240707"/>
            <a:ext cx="2225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Top-activating ngrams</a:t>
            </a:r>
            <a:endParaRPr/>
          </a:p>
        </p:txBody>
      </p:sp>
      <p:sp>
        <p:nvSpPr>
          <p:cNvPr id="123" name="Google Shape;123;p27"/>
          <p:cNvSpPr txBox="1"/>
          <p:nvPr/>
        </p:nvSpPr>
        <p:spPr>
          <a:xfrm>
            <a:off x="3645525" y="1593450"/>
            <a:ext cx="1009500" cy="1327500"/>
          </a:xfrm>
          <a:prstGeom prst="rect">
            <a:avLst/>
          </a:prstGeom>
          <a:noFill/>
          <a:ln>
            <a:noFill/>
          </a:ln>
        </p:spPr>
        <p:txBody>
          <a:bodyPr spcFirstLastPara="1" wrap="square" lIns="91425" tIns="91425" rIns="91425" bIns="91425" anchor="t" anchorCtr="0">
            <a:spAutoFit/>
          </a:bodyPr>
          <a:lstStyle/>
          <a:p>
            <a:pPr marL="0" lvl="0" indent="0" algn="just" rtl="0">
              <a:lnSpc>
                <a:spcPct val="115000"/>
              </a:lnSpc>
              <a:spcBef>
                <a:spcPts val="0"/>
              </a:spcBef>
              <a:spcAft>
                <a:spcPts val="0"/>
              </a:spcAft>
              <a:buNone/>
            </a:pPr>
            <a:r>
              <a:rPr lang="en" sz="1100">
                <a:solidFill>
                  <a:srgbClr val="595959"/>
                </a:solidFill>
              </a:rPr>
              <a:t>wow I never</a:t>
            </a:r>
            <a:endParaRPr sz="1100">
              <a:solidFill>
                <a:srgbClr val="595959"/>
              </a:solidFill>
            </a:endParaRPr>
          </a:p>
          <a:p>
            <a:pPr marL="0" lvl="0" indent="0" algn="just" rtl="0">
              <a:lnSpc>
                <a:spcPct val="115000"/>
              </a:lnSpc>
              <a:spcBef>
                <a:spcPts val="0"/>
              </a:spcBef>
              <a:spcAft>
                <a:spcPts val="0"/>
              </a:spcAft>
              <a:buNone/>
            </a:pPr>
            <a:r>
              <a:rPr lang="en" sz="1100">
                <a:solidFill>
                  <a:srgbClr val="595959"/>
                </a:solidFill>
              </a:rPr>
              <a:t>why couldn’t</a:t>
            </a:r>
            <a:endParaRPr sz="1100">
              <a:solidFill>
                <a:srgbClr val="595959"/>
              </a:solidFill>
            </a:endParaRPr>
          </a:p>
          <a:p>
            <a:pPr marL="0" lvl="0" indent="0" algn="just" rtl="0">
              <a:lnSpc>
                <a:spcPct val="115000"/>
              </a:lnSpc>
              <a:spcBef>
                <a:spcPts val="0"/>
              </a:spcBef>
              <a:spcAft>
                <a:spcPts val="0"/>
              </a:spcAft>
              <a:buNone/>
            </a:pPr>
            <a:r>
              <a:rPr lang="en" sz="1100">
                <a:solidFill>
                  <a:srgbClr val="595959"/>
                </a:solidFill>
              </a:rPr>
              <a:t>oh of course</a:t>
            </a:r>
            <a:endParaRPr sz="1100">
              <a:solidFill>
                <a:srgbClr val="595959"/>
              </a:solidFill>
            </a:endParaRPr>
          </a:p>
          <a:p>
            <a:pPr marL="0" lvl="0" indent="0" algn="just" rtl="0">
              <a:lnSpc>
                <a:spcPct val="115000"/>
              </a:lnSpc>
              <a:spcBef>
                <a:spcPts val="0"/>
              </a:spcBef>
              <a:spcAft>
                <a:spcPts val="0"/>
              </a:spcAft>
              <a:buNone/>
            </a:pPr>
            <a:r>
              <a:rPr lang="en" sz="1100">
                <a:solidFill>
                  <a:srgbClr val="595959"/>
                </a:solidFill>
              </a:rPr>
              <a:t>oh what the</a:t>
            </a:r>
            <a:endParaRPr sz="1100">
              <a:solidFill>
                <a:srgbClr val="595959"/>
              </a:solidFill>
            </a:endParaRPr>
          </a:p>
          <a:p>
            <a:pPr marL="0" lvl="0" indent="0" algn="just" rtl="0">
              <a:lnSpc>
                <a:spcPct val="115000"/>
              </a:lnSpc>
              <a:spcBef>
                <a:spcPts val="0"/>
              </a:spcBef>
              <a:spcAft>
                <a:spcPts val="0"/>
              </a:spcAft>
              <a:buNone/>
            </a:pPr>
            <a:r>
              <a:rPr lang="en" sz="1100">
                <a:solidFill>
                  <a:srgbClr val="595959"/>
                </a:solidFill>
              </a:rPr>
              <a:t>god i hate</a:t>
            </a:r>
            <a:endParaRPr sz="1100">
              <a:solidFill>
                <a:srgbClr val="595959"/>
              </a:solidFill>
            </a:endParaRPr>
          </a:p>
          <a:p>
            <a:pPr marL="0" lvl="0" indent="0" algn="just" rtl="0">
              <a:lnSpc>
                <a:spcPct val="115000"/>
              </a:lnSpc>
              <a:spcBef>
                <a:spcPts val="0"/>
              </a:spcBef>
              <a:spcAft>
                <a:spcPts val="0"/>
              </a:spcAft>
              <a:buNone/>
            </a:pPr>
            <a:r>
              <a:rPr lang="en" sz="1100">
                <a:solidFill>
                  <a:srgbClr val="595959"/>
                </a:solidFill>
              </a:rPr>
              <a:t>wow that’s</a:t>
            </a:r>
            <a:endParaRPr sz="1100">
              <a:solidFill>
                <a:srgbClr val="595959"/>
              </a:solidFill>
            </a:endParaRPr>
          </a:p>
        </p:txBody>
      </p:sp>
      <p:cxnSp>
        <p:nvCxnSpPr>
          <p:cNvPr id="124" name="Google Shape;124;p27"/>
          <p:cNvCxnSpPr/>
          <p:nvPr/>
        </p:nvCxnSpPr>
        <p:spPr>
          <a:xfrm>
            <a:off x="4655150" y="2143175"/>
            <a:ext cx="248700" cy="0"/>
          </a:xfrm>
          <a:prstGeom prst="straightConnector1">
            <a:avLst/>
          </a:prstGeom>
          <a:noFill/>
          <a:ln w="19050" cap="flat" cmpd="sng">
            <a:solidFill>
              <a:srgbClr val="595959"/>
            </a:solidFill>
            <a:prstDash val="solid"/>
            <a:round/>
            <a:headEnd type="none" w="med" len="med"/>
            <a:tailEnd type="triangle" w="med" len="med"/>
          </a:ln>
        </p:spPr>
      </p:cxnSp>
      <p:sp>
        <p:nvSpPr>
          <p:cNvPr id="125" name="Google Shape;125;p27"/>
          <p:cNvSpPr/>
          <p:nvPr/>
        </p:nvSpPr>
        <p:spPr>
          <a:xfrm>
            <a:off x="5056250" y="1983575"/>
            <a:ext cx="583500" cy="319200"/>
          </a:xfrm>
          <a:prstGeom prst="roundRect">
            <a:avLst>
              <a:gd name="adj" fmla="val 16667"/>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000000"/>
                </a:solidFill>
                <a:latin typeface="Roboto"/>
                <a:ea typeface="Roboto"/>
                <a:cs typeface="Roboto"/>
                <a:sym typeface="Roboto"/>
              </a:rPr>
              <a:t>LLM</a:t>
            </a:r>
            <a:endParaRPr sz="1100">
              <a:solidFill>
                <a:srgbClr val="000000"/>
              </a:solidFill>
              <a:latin typeface="Roboto"/>
              <a:ea typeface="Roboto"/>
              <a:cs typeface="Roboto"/>
              <a:sym typeface="Roboto"/>
            </a:endParaRPr>
          </a:p>
        </p:txBody>
      </p:sp>
      <p:cxnSp>
        <p:nvCxnSpPr>
          <p:cNvPr id="126" name="Google Shape;126;p27"/>
          <p:cNvCxnSpPr/>
          <p:nvPr/>
        </p:nvCxnSpPr>
        <p:spPr>
          <a:xfrm>
            <a:off x="5778545" y="2143175"/>
            <a:ext cx="248700" cy="0"/>
          </a:xfrm>
          <a:prstGeom prst="straightConnector1">
            <a:avLst/>
          </a:prstGeom>
          <a:noFill/>
          <a:ln w="19050" cap="flat" cmpd="sng">
            <a:solidFill>
              <a:srgbClr val="595959"/>
            </a:solidFill>
            <a:prstDash val="solid"/>
            <a:round/>
            <a:headEnd type="none" w="med" len="med"/>
            <a:tailEnd type="triangle" w="med" len="med"/>
          </a:ln>
        </p:spPr>
      </p:cxnSp>
      <p:sp>
        <p:nvSpPr>
          <p:cNvPr id="127" name="Google Shape;127;p27"/>
          <p:cNvSpPr/>
          <p:nvPr/>
        </p:nvSpPr>
        <p:spPr>
          <a:xfrm>
            <a:off x="4673700" y="2270694"/>
            <a:ext cx="818700" cy="214200"/>
          </a:xfrm>
          <a:prstGeom prst="roundRect">
            <a:avLst>
              <a:gd name="adj" fmla="val 16667"/>
            </a:avLst>
          </a:prstGeom>
          <a:solidFill>
            <a:srgbClr val="FFFFF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900" i="1">
                <a:solidFill>
                  <a:srgbClr val="595959"/>
                </a:solidFill>
              </a:rPr>
              <a:t>Summarize</a:t>
            </a:r>
            <a:endParaRPr sz="900" i="1">
              <a:solidFill>
                <a:srgbClr val="595959"/>
              </a:solidFill>
            </a:endParaRPr>
          </a:p>
        </p:txBody>
      </p:sp>
      <p:cxnSp>
        <p:nvCxnSpPr>
          <p:cNvPr id="128" name="Google Shape;128;p27"/>
          <p:cNvCxnSpPr/>
          <p:nvPr/>
        </p:nvCxnSpPr>
        <p:spPr>
          <a:xfrm>
            <a:off x="-56075" y="3004700"/>
            <a:ext cx="9248400" cy="0"/>
          </a:xfrm>
          <a:prstGeom prst="straightConnector1">
            <a:avLst/>
          </a:prstGeom>
          <a:noFill/>
          <a:ln w="9525" cap="flat" cmpd="sng">
            <a:solidFill>
              <a:srgbClr val="595959"/>
            </a:solidFill>
            <a:prstDash val="solid"/>
            <a:round/>
            <a:headEnd type="none" w="med" len="med"/>
            <a:tailEnd type="none" w="med" len="med"/>
          </a:ln>
        </p:spPr>
      </p:cxnSp>
      <p:sp>
        <p:nvSpPr>
          <p:cNvPr id="129" name="Google Shape;129;p27"/>
          <p:cNvSpPr txBox="1"/>
          <p:nvPr/>
        </p:nvSpPr>
        <p:spPr>
          <a:xfrm>
            <a:off x="235500" y="859700"/>
            <a:ext cx="4820700" cy="461635"/>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800" dirty="0">
                <a:solidFill>
                  <a:srgbClr val="002060"/>
                </a:solidFill>
                <a:latin typeface="Segoe UI Light" panose="020B0502040204020203" pitchFamily="34" charset="0"/>
                <a:cs typeface="Segoe UI Light" panose="020B0502040204020203" pitchFamily="34" charset="0"/>
              </a:rPr>
              <a:t>(</a:t>
            </a:r>
            <a:r>
              <a:rPr lang="en-US" sz="1800" dirty="0" err="1">
                <a:solidFill>
                  <a:srgbClr val="002060"/>
                </a:solidFill>
                <a:latin typeface="Segoe UI Light" panose="020B0502040204020203" pitchFamily="34" charset="0"/>
                <a:cs typeface="Segoe UI Light" panose="020B0502040204020203" pitchFamily="34" charset="0"/>
              </a:rPr>
              <a:t>i</a:t>
            </a:r>
            <a:r>
              <a:rPr lang="en-US" sz="1800" dirty="0">
                <a:solidFill>
                  <a:srgbClr val="002060"/>
                </a:solidFill>
                <a:latin typeface="Segoe UI Light" panose="020B0502040204020203" pitchFamily="34" charset="0"/>
                <a:cs typeface="Segoe UI Light" panose="020B0502040204020203" pitchFamily="34" charset="0"/>
              </a:rPr>
              <a:t>) Generate candidate descriptions for module</a:t>
            </a:r>
            <a:endParaRPr lang="en-US" sz="1800" i="1" dirty="0">
              <a:solidFill>
                <a:srgbClr val="002060"/>
              </a:solidFill>
              <a:latin typeface="Segoe UI Light" panose="020B0502040204020203" pitchFamily="34" charset="0"/>
              <a:cs typeface="Segoe UI Light" panose="020B0502040204020203" pitchFamily="34" charset="0"/>
            </a:endParaRPr>
          </a:p>
        </p:txBody>
      </p:sp>
      <p:sp>
        <p:nvSpPr>
          <p:cNvPr id="130" name="Google Shape;130;p27"/>
          <p:cNvSpPr txBox="1"/>
          <p:nvPr/>
        </p:nvSpPr>
        <p:spPr>
          <a:xfrm>
            <a:off x="862002" y="4032422"/>
            <a:ext cx="1839300" cy="523200"/>
          </a:xfrm>
          <a:prstGeom prst="rect">
            <a:avLst/>
          </a:prstGeom>
          <a:solidFill>
            <a:srgbClr val="F4F4F4">
              <a:alpha val="90480"/>
            </a:srgbClr>
          </a:solidFill>
          <a:ln w="9525" cap="flat" cmpd="sng">
            <a:solidFill>
              <a:srgbClr val="595959"/>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endParaRPr sz="1100">
              <a:solidFill>
                <a:srgbClr val="595959"/>
              </a:solidFill>
            </a:endParaRPr>
          </a:p>
          <a:p>
            <a:pPr marL="0" lvl="0" indent="0" algn="l" rtl="0">
              <a:spcBef>
                <a:spcPts val="0"/>
              </a:spcBef>
              <a:spcAft>
                <a:spcPts val="0"/>
              </a:spcAft>
              <a:buNone/>
            </a:pPr>
            <a:endParaRPr sz="1100">
              <a:solidFill>
                <a:srgbClr val="595959"/>
              </a:solidFill>
            </a:endParaRPr>
          </a:p>
        </p:txBody>
      </p:sp>
      <p:sp>
        <p:nvSpPr>
          <p:cNvPr id="131" name="Google Shape;131;p27"/>
          <p:cNvSpPr txBox="1"/>
          <p:nvPr/>
        </p:nvSpPr>
        <p:spPr>
          <a:xfrm>
            <a:off x="922452" y="3974545"/>
            <a:ext cx="1839300" cy="523200"/>
          </a:xfrm>
          <a:prstGeom prst="rect">
            <a:avLst/>
          </a:prstGeom>
          <a:solidFill>
            <a:srgbClr val="F4F4F4">
              <a:alpha val="90480"/>
            </a:srgbClr>
          </a:solidFill>
          <a:ln w="9525" cap="flat" cmpd="sng">
            <a:solidFill>
              <a:srgbClr val="595959"/>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endParaRPr sz="1100">
              <a:solidFill>
                <a:srgbClr val="595959"/>
              </a:solidFill>
            </a:endParaRPr>
          </a:p>
          <a:p>
            <a:pPr marL="0" lvl="0" indent="0" algn="l" rtl="0">
              <a:spcBef>
                <a:spcPts val="0"/>
              </a:spcBef>
              <a:spcAft>
                <a:spcPts val="0"/>
              </a:spcAft>
              <a:buNone/>
            </a:pPr>
            <a:endParaRPr sz="1100">
              <a:solidFill>
                <a:srgbClr val="595959"/>
              </a:solidFill>
            </a:endParaRPr>
          </a:p>
        </p:txBody>
      </p:sp>
      <p:sp>
        <p:nvSpPr>
          <p:cNvPr id="132" name="Google Shape;132;p27"/>
          <p:cNvSpPr txBox="1"/>
          <p:nvPr/>
        </p:nvSpPr>
        <p:spPr>
          <a:xfrm>
            <a:off x="768900" y="3561073"/>
            <a:ext cx="2225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dirty="0"/>
              <a:t>Description candidates</a:t>
            </a:r>
            <a:endParaRPr dirty="0"/>
          </a:p>
        </p:txBody>
      </p:sp>
      <p:sp>
        <p:nvSpPr>
          <p:cNvPr id="133" name="Google Shape;133;p27"/>
          <p:cNvSpPr txBox="1"/>
          <p:nvPr/>
        </p:nvSpPr>
        <p:spPr>
          <a:xfrm>
            <a:off x="990600" y="3913925"/>
            <a:ext cx="1839300" cy="523200"/>
          </a:xfrm>
          <a:prstGeom prst="rect">
            <a:avLst/>
          </a:prstGeom>
          <a:solidFill>
            <a:srgbClr val="F4F4F4">
              <a:alpha val="90480"/>
            </a:srgbClr>
          </a:solidFill>
          <a:ln w="9525" cap="flat" cmpd="sng">
            <a:solidFill>
              <a:srgbClr val="595959"/>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100">
                <a:solidFill>
                  <a:srgbClr val="595959"/>
                </a:solidFill>
              </a:rPr>
              <a:t>This module responds to:</a:t>
            </a:r>
            <a:br>
              <a:rPr lang="en" sz="1100"/>
            </a:br>
            <a:r>
              <a:rPr lang="en" sz="1100" i="1">
                <a:solidFill>
                  <a:srgbClr val="7AB4FF"/>
                </a:solidFill>
              </a:rPr>
              <a:t>disbelief and questioning</a:t>
            </a:r>
            <a:endParaRPr sz="1100" i="1">
              <a:solidFill>
                <a:srgbClr val="7AB4FF"/>
              </a:solidFill>
            </a:endParaRPr>
          </a:p>
        </p:txBody>
      </p:sp>
      <p:cxnSp>
        <p:nvCxnSpPr>
          <p:cNvPr id="134" name="Google Shape;134;p27"/>
          <p:cNvCxnSpPr/>
          <p:nvPr/>
        </p:nvCxnSpPr>
        <p:spPr>
          <a:xfrm>
            <a:off x="3029400" y="4204609"/>
            <a:ext cx="248700" cy="0"/>
          </a:xfrm>
          <a:prstGeom prst="straightConnector1">
            <a:avLst/>
          </a:prstGeom>
          <a:noFill/>
          <a:ln w="19050" cap="flat" cmpd="sng">
            <a:solidFill>
              <a:srgbClr val="595959"/>
            </a:solidFill>
            <a:prstDash val="solid"/>
            <a:round/>
            <a:headEnd type="none" w="med" len="med"/>
            <a:tailEnd type="triangle" w="med" len="med"/>
          </a:ln>
        </p:spPr>
      </p:cxnSp>
      <p:sp>
        <p:nvSpPr>
          <p:cNvPr id="135" name="Google Shape;135;p27"/>
          <p:cNvSpPr/>
          <p:nvPr/>
        </p:nvSpPr>
        <p:spPr>
          <a:xfrm>
            <a:off x="3430500" y="4062125"/>
            <a:ext cx="583500" cy="319200"/>
          </a:xfrm>
          <a:prstGeom prst="roundRect">
            <a:avLst>
              <a:gd name="adj" fmla="val 16667"/>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000000"/>
                </a:solidFill>
                <a:latin typeface="Roboto"/>
                <a:ea typeface="Roboto"/>
                <a:cs typeface="Roboto"/>
                <a:sym typeface="Roboto"/>
              </a:rPr>
              <a:t>LLM</a:t>
            </a:r>
            <a:endParaRPr sz="1100">
              <a:solidFill>
                <a:srgbClr val="000000"/>
              </a:solidFill>
              <a:latin typeface="Roboto"/>
              <a:ea typeface="Roboto"/>
              <a:cs typeface="Roboto"/>
              <a:sym typeface="Roboto"/>
            </a:endParaRPr>
          </a:p>
        </p:txBody>
      </p:sp>
      <p:cxnSp>
        <p:nvCxnSpPr>
          <p:cNvPr id="136" name="Google Shape;136;p27"/>
          <p:cNvCxnSpPr/>
          <p:nvPr/>
        </p:nvCxnSpPr>
        <p:spPr>
          <a:xfrm rot="10800000" flipH="1">
            <a:off x="4156775" y="4009725"/>
            <a:ext cx="191700" cy="173100"/>
          </a:xfrm>
          <a:prstGeom prst="straightConnector1">
            <a:avLst/>
          </a:prstGeom>
          <a:noFill/>
          <a:ln w="19050" cap="flat" cmpd="sng">
            <a:solidFill>
              <a:srgbClr val="595959"/>
            </a:solidFill>
            <a:prstDash val="solid"/>
            <a:round/>
            <a:headEnd type="none" w="med" len="med"/>
            <a:tailEnd type="triangle" w="med" len="med"/>
          </a:ln>
        </p:spPr>
      </p:cxnSp>
      <p:sp>
        <p:nvSpPr>
          <p:cNvPr id="137" name="Google Shape;137;p27"/>
          <p:cNvSpPr txBox="1"/>
          <p:nvPr/>
        </p:nvSpPr>
        <p:spPr>
          <a:xfrm>
            <a:off x="4852200" y="3376050"/>
            <a:ext cx="1570200" cy="692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solidFill>
                  <a:srgbClr val="595959"/>
                </a:solidFill>
              </a:rPr>
              <a:t>How could you?</a:t>
            </a:r>
            <a:endParaRPr sz="1100">
              <a:solidFill>
                <a:srgbClr val="595959"/>
              </a:solidFill>
            </a:endParaRPr>
          </a:p>
          <a:p>
            <a:pPr marL="0" lvl="0" indent="0" algn="l" rtl="0">
              <a:spcBef>
                <a:spcPts val="0"/>
              </a:spcBef>
              <a:spcAft>
                <a:spcPts val="0"/>
              </a:spcAft>
              <a:buNone/>
            </a:pPr>
            <a:r>
              <a:rPr lang="en" sz="1100">
                <a:solidFill>
                  <a:srgbClr val="595959"/>
                </a:solidFill>
              </a:rPr>
              <a:t>I Can’t believe it</a:t>
            </a:r>
            <a:endParaRPr sz="1100">
              <a:solidFill>
                <a:srgbClr val="595959"/>
              </a:solidFill>
            </a:endParaRPr>
          </a:p>
          <a:p>
            <a:pPr marL="0" lvl="0" indent="0" algn="l" rtl="0">
              <a:spcBef>
                <a:spcPts val="0"/>
              </a:spcBef>
              <a:spcAft>
                <a:spcPts val="0"/>
              </a:spcAft>
              <a:buNone/>
            </a:pPr>
            <a:r>
              <a:rPr lang="en" sz="1100">
                <a:solidFill>
                  <a:srgbClr val="595959"/>
                </a:solidFill>
              </a:rPr>
              <a:t>What do you mean!</a:t>
            </a:r>
            <a:endParaRPr sz="1100" i="1">
              <a:solidFill>
                <a:srgbClr val="595959"/>
              </a:solidFill>
            </a:endParaRPr>
          </a:p>
        </p:txBody>
      </p:sp>
      <p:cxnSp>
        <p:nvCxnSpPr>
          <p:cNvPr id="138" name="Google Shape;138;p27"/>
          <p:cNvCxnSpPr/>
          <p:nvPr/>
        </p:nvCxnSpPr>
        <p:spPr>
          <a:xfrm>
            <a:off x="4881275" y="3464059"/>
            <a:ext cx="0" cy="516600"/>
          </a:xfrm>
          <a:prstGeom prst="straightConnector1">
            <a:avLst/>
          </a:prstGeom>
          <a:noFill/>
          <a:ln w="9525" cap="flat" cmpd="sng">
            <a:solidFill>
              <a:srgbClr val="595959"/>
            </a:solidFill>
            <a:prstDash val="solid"/>
            <a:round/>
            <a:headEnd type="none" w="med" len="med"/>
            <a:tailEnd type="none" w="med" len="med"/>
          </a:ln>
        </p:spPr>
      </p:cxnSp>
      <p:sp>
        <p:nvSpPr>
          <p:cNvPr id="139" name="Google Shape;139;p27"/>
          <p:cNvSpPr txBox="1"/>
          <p:nvPr/>
        </p:nvSpPr>
        <p:spPr>
          <a:xfrm>
            <a:off x="4857975" y="4335225"/>
            <a:ext cx="1570200" cy="692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solidFill>
                  <a:srgbClr val="666666"/>
                </a:solidFill>
              </a:rPr>
              <a:t>I agree</a:t>
            </a:r>
            <a:endParaRPr sz="1100">
              <a:solidFill>
                <a:srgbClr val="666666"/>
              </a:solidFill>
            </a:endParaRPr>
          </a:p>
          <a:p>
            <a:pPr marL="0" lvl="0" indent="0" algn="l" rtl="0">
              <a:spcBef>
                <a:spcPts val="0"/>
              </a:spcBef>
              <a:spcAft>
                <a:spcPts val="0"/>
              </a:spcAft>
              <a:buNone/>
            </a:pPr>
            <a:r>
              <a:rPr lang="en" sz="1100">
                <a:solidFill>
                  <a:srgbClr val="666666"/>
                </a:solidFill>
              </a:rPr>
              <a:t>That sounds good</a:t>
            </a:r>
            <a:endParaRPr sz="1100">
              <a:solidFill>
                <a:srgbClr val="666666"/>
              </a:solidFill>
            </a:endParaRPr>
          </a:p>
          <a:p>
            <a:pPr marL="0" lvl="0" indent="0" algn="l" rtl="0">
              <a:spcBef>
                <a:spcPts val="0"/>
              </a:spcBef>
              <a:spcAft>
                <a:spcPts val="0"/>
              </a:spcAft>
              <a:buNone/>
            </a:pPr>
            <a:r>
              <a:rPr lang="en" sz="1100">
                <a:solidFill>
                  <a:srgbClr val="666666"/>
                </a:solidFill>
              </a:rPr>
              <a:t>Nice idea</a:t>
            </a:r>
            <a:endParaRPr sz="1100" i="1">
              <a:solidFill>
                <a:srgbClr val="666666"/>
              </a:solidFill>
            </a:endParaRPr>
          </a:p>
        </p:txBody>
      </p:sp>
      <p:cxnSp>
        <p:nvCxnSpPr>
          <p:cNvPr id="140" name="Google Shape;140;p27"/>
          <p:cNvCxnSpPr/>
          <p:nvPr/>
        </p:nvCxnSpPr>
        <p:spPr>
          <a:xfrm>
            <a:off x="4887050" y="4423234"/>
            <a:ext cx="0" cy="516600"/>
          </a:xfrm>
          <a:prstGeom prst="straightConnector1">
            <a:avLst/>
          </a:prstGeom>
          <a:noFill/>
          <a:ln w="9525" cap="flat" cmpd="sng">
            <a:solidFill>
              <a:srgbClr val="595959"/>
            </a:solidFill>
            <a:prstDash val="solid"/>
            <a:round/>
            <a:headEnd type="none" w="med" len="med"/>
            <a:tailEnd type="none" w="med" len="med"/>
          </a:ln>
        </p:spPr>
      </p:cxnSp>
      <p:cxnSp>
        <p:nvCxnSpPr>
          <p:cNvPr id="141" name="Google Shape;141;p27"/>
          <p:cNvCxnSpPr/>
          <p:nvPr/>
        </p:nvCxnSpPr>
        <p:spPr>
          <a:xfrm>
            <a:off x="4156775" y="4314000"/>
            <a:ext cx="191700" cy="173100"/>
          </a:xfrm>
          <a:prstGeom prst="straightConnector1">
            <a:avLst/>
          </a:prstGeom>
          <a:noFill/>
          <a:ln w="19050" cap="flat" cmpd="sng">
            <a:solidFill>
              <a:srgbClr val="595959"/>
            </a:solidFill>
            <a:prstDash val="solid"/>
            <a:round/>
            <a:headEnd type="none" w="med" len="med"/>
            <a:tailEnd type="triangle" w="med" len="med"/>
          </a:ln>
        </p:spPr>
      </p:cxnSp>
      <p:sp>
        <p:nvSpPr>
          <p:cNvPr id="142" name="Google Shape;142;p27"/>
          <p:cNvSpPr txBox="1"/>
          <p:nvPr/>
        </p:nvSpPr>
        <p:spPr>
          <a:xfrm>
            <a:off x="3042000" y="3386525"/>
            <a:ext cx="1839300" cy="5850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sz="1100" dirty="0">
                <a:solidFill>
                  <a:srgbClr val="7AB4FF"/>
                </a:solidFill>
              </a:rPr>
              <a:t>Texts</a:t>
            </a:r>
            <a:r>
              <a:rPr lang="en" sz="1500" baseline="30000" dirty="0">
                <a:solidFill>
                  <a:srgbClr val="7AB4FF"/>
                </a:solidFill>
              </a:rPr>
              <a:t>+</a:t>
            </a:r>
            <a:endParaRPr sz="1500" dirty="0">
              <a:solidFill>
                <a:srgbClr val="7AB4FF"/>
              </a:solidFill>
            </a:endParaRPr>
          </a:p>
          <a:p>
            <a:pPr marL="0" lvl="0" indent="0" algn="r" rtl="0">
              <a:spcBef>
                <a:spcPts val="0"/>
              </a:spcBef>
              <a:spcAft>
                <a:spcPts val="0"/>
              </a:spcAft>
              <a:buNone/>
            </a:pPr>
            <a:r>
              <a:rPr lang="en" sz="1100" dirty="0">
                <a:solidFill>
                  <a:srgbClr val="7AB4FF"/>
                </a:solidFill>
              </a:rPr>
              <a:t>Related to description</a:t>
            </a:r>
            <a:endParaRPr dirty="0"/>
          </a:p>
        </p:txBody>
      </p:sp>
      <p:sp>
        <p:nvSpPr>
          <p:cNvPr id="143" name="Google Shape;143;p27"/>
          <p:cNvSpPr txBox="1"/>
          <p:nvPr/>
        </p:nvSpPr>
        <p:spPr>
          <a:xfrm>
            <a:off x="3310950" y="4453325"/>
            <a:ext cx="1570200" cy="5850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sz="1100">
                <a:solidFill>
                  <a:srgbClr val="E06F66"/>
                </a:solidFill>
              </a:rPr>
              <a:t>Texts</a:t>
            </a:r>
            <a:r>
              <a:rPr lang="en" sz="1500" baseline="30000">
                <a:solidFill>
                  <a:srgbClr val="E06F66"/>
                </a:solidFill>
              </a:rPr>
              <a:t>–</a:t>
            </a:r>
            <a:endParaRPr sz="1500">
              <a:solidFill>
                <a:srgbClr val="E06F66"/>
              </a:solidFill>
            </a:endParaRPr>
          </a:p>
          <a:p>
            <a:pPr marL="0" lvl="0" indent="0" algn="r" rtl="0">
              <a:spcBef>
                <a:spcPts val="0"/>
              </a:spcBef>
              <a:spcAft>
                <a:spcPts val="0"/>
              </a:spcAft>
              <a:buNone/>
            </a:pPr>
            <a:r>
              <a:rPr lang="en" sz="1100">
                <a:solidFill>
                  <a:srgbClr val="E06F66"/>
                </a:solidFill>
              </a:rPr>
              <a:t>Not related</a:t>
            </a:r>
            <a:endParaRPr>
              <a:solidFill>
                <a:srgbClr val="E06F66"/>
              </a:solidFill>
            </a:endParaRPr>
          </a:p>
        </p:txBody>
      </p:sp>
      <p:cxnSp>
        <p:nvCxnSpPr>
          <p:cNvPr id="144" name="Google Shape;144;p27"/>
          <p:cNvCxnSpPr/>
          <p:nvPr/>
        </p:nvCxnSpPr>
        <p:spPr>
          <a:xfrm>
            <a:off x="6977250" y="4229188"/>
            <a:ext cx="271200" cy="0"/>
          </a:xfrm>
          <a:prstGeom prst="straightConnector1">
            <a:avLst/>
          </a:prstGeom>
          <a:noFill/>
          <a:ln w="19050" cap="flat" cmpd="sng">
            <a:solidFill>
              <a:srgbClr val="595959"/>
            </a:solidFill>
            <a:prstDash val="solid"/>
            <a:round/>
            <a:headEnd type="none" w="med" len="med"/>
            <a:tailEnd type="triangle" w="med" len="med"/>
          </a:ln>
        </p:spPr>
      </p:cxnSp>
      <p:cxnSp>
        <p:nvCxnSpPr>
          <p:cNvPr id="145" name="Google Shape;145;p27"/>
          <p:cNvCxnSpPr/>
          <p:nvPr/>
        </p:nvCxnSpPr>
        <p:spPr>
          <a:xfrm>
            <a:off x="6164950" y="4074375"/>
            <a:ext cx="288000" cy="112500"/>
          </a:xfrm>
          <a:prstGeom prst="straightConnector1">
            <a:avLst/>
          </a:prstGeom>
          <a:noFill/>
          <a:ln w="19050" cap="flat" cmpd="sng">
            <a:solidFill>
              <a:srgbClr val="595959"/>
            </a:solidFill>
            <a:prstDash val="solid"/>
            <a:round/>
            <a:headEnd type="none" w="med" len="med"/>
            <a:tailEnd type="triangle" w="med" len="med"/>
          </a:ln>
        </p:spPr>
      </p:cxnSp>
      <p:sp>
        <p:nvSpPr>
          <p:cNvPr id="146" name="Google Shape;146;p27"/>
          <p:cNvSpPr txBox="1"/>
          <p:nvPr/>
        </p:nvSpPr>
        <p:spPr>
          <a:xfrm>
            <a:off x="3707759" y="3035550"/>
            <a:ext cx="23181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Generate synthetic data</a:t>
            </a:r>
            <a:endParaRPr/>
          </a:p>
        </p:txBody>
      </p:sp>
      <p:sp>
        <p:nvSpPr>
          <p:cNvPr id="147" name="Google Shape;147;p27"/>
          <p:cNvSpPr/>
          <p:nvPr/>
        </p:nvSpPr>
        <p:spPr>
          <a:xfrm>
            <a:off x="3203089" y="4321417"/>
            <a:ext cx="692100" cy="214200"/>
          </a:xfrm>
          <a:prstGeom prst="roundRect">
            <a:avLst>
              <a:gd name="adj" fmla="val 16667"/>
            </a:avLst>
          </a:prstGeom>
          <a:solidFill>
            <a:srgbClr val="FFFFF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900" i="1">
                <a:solidFill>
                  <a:srgbClr val="595959"/>
                </a:solidFill>
              </a:rPr>
              <a:t>Generate</a:t>
            </a:r>
            <a:endParaRPr sz="900" i="1">
              <a:solidFill>
                <a:srgbClr val="595959"/>
              </a:solidFill>
            </a:endParaRPr>
          </a:p>
        </p:txBody>
      </p:sp>
      <p:sp>
        <p:nvSpPr>
          <p:cNvPr id="148" name="Google Shape;148;p27"/>
          <p:cNvSpPr txBox="1"/>
          <p:nvPr/>
        </p:nvSpPr>
        <p:spPr>
          <a:xfrm>
            <a:off x="235500" y="3027675"/>
            <a:ext cx="3856800" cy="461635"/>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dirty="0">
                <a:solidFill>
                  <a:srgbClr val="002060"/>
                </a:solidFill>
                <a:latin typeface="Segoe UI Light" panose="020B0502040204020203" pitchFamily="34" charset="0"/>
                <a:cs typeface="Segoe UI Light" panose="020B0502040204020203" pitchFamily="34" charset="0"/>
              </a:rPr>
              <a:t>(ii) Score candidate descriptions</a:t>
            </a:r>
            <a:endParaRPr sz="1800" dirty="0">
              <a:solidFill>
                <a:srgbClr val="002060"/>
              </a:solidFill>
              <a:latin typeface="Segoe UI Light" panose="020B0502040204020203" pitchFamily="34" charset="0"/>
              <a:cs typeface="Segoe UI Light" panose="020B0502040204020203" pitchFamily="34" charset="0"/>
            </a:endParaRPr>
          </a:p>
        </p:txBody>
      </p:sp>
      <p:cxnSp>
        <p:nvCxnSpPr>
          <p:cNvPr id="149" name="Google Shape;149;p27"/>
          <p:cNvCxnSpPr/>
          <p:nvPr/>
        </p:nvCxnSpPr>
        <p:spPr>
          <a:xfrm rot="10800000" flipH="1">
            <a:off x="6164950" y="4314000"/>
            <a:ext cx="288000" cy="112500"/>
          </a:xfrm>
          <a:prstGeom prst="straightConnector1">
            <a:avLst/>
          </a:prstGeom>
          <a:noFill/>
          <a:ln w="19050" cap="flat" cmpd="sng">
            <a:solidFill>
              <a:srgbClr val="595959"/>
            </a:solidFill>
            <a:prstDash val="solid"/>
            <a:round/>
            <a:headEnd type="none" w="med" len="med"/>
            <a:tailEnd type="triangle" w="med" len="med"/>
          </a:ln>
        </p:spPr>
      </p:cxnSp>
      <p:sp>
        <p:nvSpPr>
          <p:cNvPr id="150" name="Google Shape;150;p27"/>
          <p:cNvSpPr txBox="1"/>
          <p:nvPr/>
        </p:nvSpPr>
        <p:spPr>
          <a:xfrm>
            <a:off x="7201478" y="3024570"/>
            <a:ext cx="11859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Synthetic data score</a:t>
            </a:r>
            <a:endParaRPr/>
          </a:p>
        </p:txBody>
      </p:sp>
      <p:grpSp>
        <p:nvGrpSpPr>
          <p:cNvPr id="151" name="Google Shape;151;p27"/>
          <p:cNvGrpSpPr/>
          <p:nvPr/>
        </p:nvGrpSpPr>
        <p:grpSpPr>
          <a:xfrm>
            <a:off x="6947225" y="4073283"/>
            <a:ext cx="1713900" cy="585000"/>
            <a:chOff x="7480625" y="4064725"/>
            <a:chExt cx="1713900" cy="585000"/>
          </a:xfrm>
        </p:grpSpPr>
        <p:sp>
          <p:nvSpPr>
            <p:cNvPr id="152" name="Google Shape;152;p27"/>
            <p:cNvSpPr txBox="1"/>
            <p:nvPr/>
          </p:nvSpPr>
          <p:spPr>
            <a:xfrm>
              <a:off x="7480625" y="4064725"/>
              <a:ext cx="1713900" cy="585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solidFill>
                    <a:srgbClr val="595959"/>
                  </a:solidFill>
                </a:rPr>
                <a:t>Maximize</a:t>
              </a:r>
              <a:br>
                <a:rPr lang="en" sz="1100">
                  <a:solidFill>
                    <a:srgbClr val="7AB4FF"/>
                  </a:solidFill>
                </a:rPr>
              </a:br>
              <a:r>
                <a:rPr lang="en" sz="1100">
                  <a:solidFill>
                    <a:srgbClr val="7AB4FF"/>
                  </a:solidFill>
                </a:rPr>
                <a:t> </a:t>
              </a:r>
              <a:r>
                <a:rPr lang="en" sz="1300">
                  <a:solidFill>
                    <a:srgbClr val="000000"/>
                  </a:solidFill>
                </a:rPr>
                <a:t>[ </a:t>
              </a:r>
              <a:r>
                <a:rPr lang="en" sz="1100">
                  <a:solidFill>
                    <a:srgbClr val="666666"/>
                  </a:solidFill>
                </a:rPr>
                <a:t>f(</a:t>
              </a:r>
              <a:r>
                <a:rPr lang="en" sz="1100">
                  <a:solidFill>
                    <a:srgbClr val="7AB4FF"/>
                  </a:solidFill>
                </a:rPr>
                <a:t>Text</a:t>
              </a:r>
              <a:r>
                <a:rPr lang="en" sz="1500" baseline="30000">
                  <a:solidFill>
                    <a:srgbClr val="7AB4FF"/>
                  </a:solidFill>
                </a:rPr>
                <a:t>+</a:t>
              </a:r>
              <a:r>
                <a:rPr lang="en" sz="1100">
                  <a:solidFill>
                    <a:srgbClr val="666666"/>
                  </a:solidFill>
                </a:rPr>
                <a:t>) – f(</a:t>
              </a:r>
              <a:r>
                <a:rPr lang="en" sz="1100">
                  <a:solidFill>
                    <a:srgbClr val="E06F66"/>
                  </a:solidFill>
                </a:rPr>
                <a:t>Text</a:t>
              </a:r>
              <a:r>
                <a:rPr lang="en" sz="1500" baseline="30000">
                  <a:solidFill>
                    <a:srgbClr val="E06F66"/>
                  </a:solidFill>
                </a:rPr>
                <a:t>–</a:t>
              </a:r>
              <a:r>
                <a:rPr lang="en" sz="1100">
                  <a:solidFill>
                    <a:srgbClr val="666666"/>
                  </a:solidFill>
                </a:rPr>
                <a:t>) </a:t>
              </a:r>
              <a:r>
                <a:rPr lang="en" sz="1300">
                  <a:solidFill>
                    <a:srgbClr val="000000"/>
                  </a:solidFill>
                </a:rPr>
                <a:t>]</a:t>
              </a:r>
              <a:endParaRPr sz="1600">
                <a:solidFill>
                  <a:srgbClr val="000000"/>
                </a:solidFill>
              </a:endParaRPr>
            </a:p>
          </p:txBody>
        </p:sp>
        <p:pic>
          <p:nvPicPr>
            <p:cNvPr id="153" name="Google Shape;153;p27"/>
            <p:cNvPicPr preferRelativeResize="0"/>
            <p:nvPr/>
          </p:nvPicPr>
          <p:blipFill>
            <a:blip r:embed="rId3">
              <a:alphaModFix/>
            </a:blip>
            <a:stretch>
              <a:fillRect/>
            </a:stretch>
          </p:blipFill>
          <p:spPr>
            <a:xfrm>
              <a:off x="7525109" y="4377274"/>
              <a:ext cx="141425" cy="151125"/>
            </a:xfrm>
            <a:prstGeom prst="rect">
              <a:avLst/>
            </a:prstGeom>
            <a:noFill/>
            <a:ln>
              <a:noFill/>
            </a:ln>
          </p:spPr>
        </p:pic>
      </p:grpSp>
      <p:sp>
        <p:nvSpPr>
          <p:cNvPr id="154" name="Google Shape;154;p27"/>
          <p:cNvSpPr/>
          <p:nvPr/>
        </p:nvSpPr>
        <p:spPr>
          <a:xfrm>
            <a:off x="2375457" y="1772632"/>
            <a:ext cx="278100" cy="151200"/>
          </a:xfrm>
          <a:prstGeom prst="roundRect">
            <a:avLst>
              <a:gd name="adj" fmla="val 16667"/>
            </a:avLst>
          </a:prstGeom>
          <a:solidFill>
            <a:srgbClr val="7474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FFFFFF"/>
                </a:solidFill>
              </a:rPr>
              <a:t>f</a:t>
            </a:r>
            <a:endParaRPr sz="800">
              <a:solidFill>
                <a:srgbClr val="FFFFFF"/>
              </a:solidFill>
            </a:endParaRPr>
          </a:p>
        </p:txBody>
      </p:sp>
      <p:sp>
        <p:nvSpPr>
          <p:cNvPr id="155" name="Google Shape;155;p27"/>
          <p:cNvSpPr/>
          <p:nvPr/>
        </p:nvSpPr>
        <p:spPr>
          <a:xfrm>
            <a:off x="2375457" y="2001232"/>
            <a:ext cx="278100" cy="151200"/>
          </a:xfrm>
          <a:prstGeom prst="roundRect">
            <a:avLst>
              <a:gd name="adj" fmla="val 16667"/>
            </a:avLst>
          </a:prstGeom>
          <a:solidFill>
            <a:srgbClr val="7474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FFFFFF"/>
                </a:solidFill>
              </a:rPr>
              <a:t>f</a:t>
            </a:r>
            <a:endParaRPr sz="800">
              <a:solidFill>
                <a:srgbClr val="FFFFFF"/>
              </a:solidFill>
            </a:endParaRPr>
          </a:p>
        </p:txBody>
      </p:sp>
      <p:sp>
        <p:nvSpPr>
          <p:cNvPr id="156" name="Google Shape;156;p27"/>
          <p:cNvSpPr/>
          <p:nvPr/>
        </p:nvSpPr>
        <p:spPr>
          <a:xfrm>
            <a:off x="2375457" y="2229832"/>
            <a:ext cx="278100" cy="151200"/>
          </a:xfrm>
          <a:prstGeom prst="roundRect">
            <a:avLst>
              <a:gd name="adj" fmla="val 16667"/>
            </a:avLst>
          </a:prstGeom>
          <a:solidFill>
            <a:srgbClr val="7474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FFFFFF"/>
                </a:solidFill>
              </a:rPr>
              <a:t>f</a:t>
            </a:r>
            <a:endParaRPr sz="800">
              <a:solidFill>
                <a:srgbClr val="FFFFFF"/>
              </a:solidFill>
            </a:endParaRPr>
          </a:p>
        </p:txBody>
      </p:sp>
      <p:cxnSp>
        <p:nvCxnSpPr>
          <p:cNvPr id="157" name="Google Shape;157;p27"/>
          <p:cNvCxnSpPr/>
          <p:nvPr/>
        </p:nvCxnSpPr>
        <p:spPr>
          <a:xfrm>
            <a:off x="2075324" y="2076821"/>
            <a:ext cx="248700" cy="0"/>
          </a:xfrm>
          <a:prstGeom prst="straightConnector1">
            <a:avLst/>
          </a:prstGeom>
          <a:noFill/>
          <a:ln w="19050" cap="flat" cmpd="sng">
            <a:solidFill>
              <a:srgbClr val="595959"/>
            </a:solidFill>
            <a:prstDash val="solid"/>
            <a:round/>
            <a:headEnd type="none" w="med" len="med"/>
            <a:tailEnd type="triangle" w="med" len="med"/>
          </a:ln>
        </p:spPr>
      </p:cxnSp>
      <p:cxnSp>
        <p:nvCxnSpPr>
          <p:cNvPr id="158" name="Google Shape;158;p27"/>
          <p:cNvCxnSpPr/>
          <p:nvPr/>
        </p:nvCxnSpPr>
        <p:spPr>
          <a:xfrm>
            <a:off x="2075324" y="2271188"/>
            <a:ext cx="248700" cy="0"/>
          </a:xfrm>
          <a:prstGeom prst="straightConnector1">
            <a:avLst/>
          </a:prstGeom>
          <a:noFill/>
          <a:ln w="19050" cap="flat" cmpd="sng">
            <a:solidFill>
              <a:srgbClr val="595959"/>
            </a:solidFill>
            <a:prstDash val="solid"/>
            <a:round/>
            <a:headEnd type="none" w="med" len="med"/>
            <a:tailEnd type="triangle" w="med" len="med"/>
          </a:ln>
        </p:spPr>
      </p:cxnSp>
      <p:cxnSp>
        <p:nvCxnSpPr>
          <p:cNvPr id="159" name="Google Shape;159;p27"/>
          <p:cNvCxnSpPr/>
          <p:nvPr/>
        </p:nvCxnSpPr>
        <p:spPr>
          <a:xfrm>
            <a:off x="2075332" y="2643176"/>
            <a:ext cx="248700" cy="0"/>
          </a:xfrm>
          <a:prstGeom prst="straightConnector1">
            <a:avLst/>
          </a:prstGeom>
          <a:noFill/>
          <a:ln w="19050" cap="flat" cmpd="sng">
            <a:solidFill>
              <a:srgbClr val="595959"/>
            </a:solidFill>
            <a:prstDash val="solid"/>
            <a:round/>
            <a:headEnd type="none" w="med" len="med"/>
            <a:tailEnd type="triangle" w="med" len="med"/>
          </a:ln>
        </p:spPr>
      </p:cxnSp>
      <p:sp>
        <p:nvSpPr>
          <p:cNvPr id="160" name="Google Shape;160;p27"/>
          <p:cNvSpPr/>
          <p:nvPr/>
        </p:nvSpPr>
        <p:spPr>
          <a:xfrm>
            <a:off x="2375457" y="2560307"/>
            <a:ext cx="278100" cy="151200"/>
          </a:xfrm>
          <a:prstGeom prst="roundRect">
            <a:avLst>
              <a:gd name="adj" fmla="val 16667"/>
            </a:avLst>
          </a:prstGeom>
          <a:solidFill>
            <a:srgbClr val="7474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FFFFFF"/>
                </a:solidFill>
              </a:rPr>
              <a:t>f</a:t>
            </a:r>
            <a:endParaRPr sz="800">
              <a:solidFill>
                <a:srgbClr val="FFFFFF"/>
              </a:solidFill>
            </a:endParaRPr>
          </a:p>
        </p:txBody>
      </p:sp>
      <p:sp>
        <p:nvSpPr>
          <p:cNvPr id="161" name="Google Shape;161;p27"/>
          <p:cNvSpPr/>
          <p:nvPr/>
        </p:nvSpPr>
        <p:spPr>
          <a:xfrm>
            <a:off x="6554157" y="4170082"/>
            <a:ext cx="278100" cy="151200"/>
          </a:xfrm>
          <a:prstGeom prst="roundRect">
            <a:avLst>
              <a:gd name="adj" fmla="val 16667"/>
            </a:avLst>
          </a:prstGeom>
          <a:solidFill>
            <a:srgbClr val="7474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FFFFFF"/>
                </a:solidFill>
              </a:rPr>
              <a:t>f</a:t>
            </a:r>
            <a:endParaRPr sz="800">
              <a:solidFill>
                <a:srgbClr val="FFFFFF"/>
              </a:solidFill>
            </a:endParaRPr>
          </a:p>
        </p:txBody>
      </p:sp>
      <p:sp>
        <p:nvSpPr>
          <p:cNvPr id="162" name="Google Shape;162;p27"/>
          <p:cNvSpPr txBox="1"/>
          <p:nvPr/>
        </p:nvSpPr>
        <p:spPr>
          <a:xfrm>
            <a:off x="249325" y="235050"/>
            <a:ext cx="8644200" cy="569356"/>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500" dirty="0">
                <a:solidFill>
                  <a:srgbClr val="002060"/>
                </a:solidFill>
                <a:latin typeface="Segoe UI Light" panose="020B0502040204020203" pitchFamily="34" charset="0"/>
                <a:cs typeface="Segoe UI Light" panose="020B0502040204020203" pitchFamily="34" charset="0"/>
              </a:rPr>
              <a:t>Generating Natural Language Descriptions</a:t>
            </a:r>
            <a:endParaRPr lang="en-US" sz="2500" dirty="0"/>
          </a:p>
        </p:txBody>
      </p:sp>
      <p:sp>
        <p:nvSpPr>
          <p:cNvPr id="2" name="Slide Number Placeholder 1">
            <a:extLst>
              <a:ext uri="{FF2B5EF4-FFF2-40B4-BE49-F238E27FC236}">
                <a16:creationId xmlns:a16="http://schemas.microsoft.com/office/drawing/2014/main" id="{4C0C39C7-DE36-4FBE-D82C-CCC8E03EB826}"/>
              </a:ext>
            </a:extLst>
          </p:cNvPr>
          <p:cNvSpPr>
            <a:spLocks noGrp="1"/>
          </p:cNvSpPr>
          <p:nvPr>
            <p:ph type="sldNum" idx="12"/>
          </p:nvPr>
        </p:nvSpPr>
        <p:spPr/>
        <p:txBody>
          <a:bodyPr/>
          <a:lstStyle/>
          <a:p>
            <a:pPr marL="0" lvl="0" indent="0" algn="r" rtl="0">
              <a:spcBef>
                <a:spcPts val="0"/>
              </a:spcBef>
              <a:spcAft>
                <a:spcPts val="0"/>
              </a:spcAft>
              <a:buNone/>
            </a:pPr>
            <a:r>
              <a:rPr lang="en" dirty="0"/>
              <a:t>24/27</a:t>
            </a:r>
          </a:p>
        </p:txBody>
      </p:sp>
    </p:spTree>
    <p:extLst>
      <p:ext uri="{BB962C8B-B14F-4D97-AF65-F5344CB8AC3E}">
        <p14:creationId xmlns:p14="http://schemas.microsoft.com/office/powerpoint/2010/main" val="11402816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0B664B-8DEB-49A5-B772-00DBDDD962A0}"/>
              </a:ext>
            </a:extLst>
          </p:cNvPr>
          <p:cNvSpPr>
            <a:spLocks noGrp="1"/>
          </p:cNvSpPr>
          <p:nvPr>
            <p:ph type="title"/>
          </p:nvPr>
        </p:nvSpPr>
        <p:spPr/>
        <p:txBody>
          <a:bodyPr>
            <a:normAutofit fontScale="90000"/>
          </a:bodyPr>
          <a:lstStyle/>
          <a:p>
            <a:r>
              <a:rPr lang="en-US" sz="3000" dirty="0">
                <a:solidFill>
                  <a:srgbClr val="002060"/>
                </a:solidFill>
                <a:latin typeface="Segoe UI Light" panose="020B0502040204020203" pitchFamily="34" charset="0"/>
                <a:cs typeface="Segoe UI Light" panose="020B0502040204020203" pitchFamily="34" charset="0"/>
              </a:rPr>
              <a:t>Functional Magnetic Resonance Imaging Data</a:t>
            </a:r>
          </a:p>
        </p:txBody>
      </p:sp>
      <p:pic>
        <p:nvPicPr>
          <p:cNvPr id="3074" name="Picture 2" descr="Imaging Research Center at The University of Texas in Austin">
            <a:extLst>
              <a:ext uri="{FF2B5EF4-FFF2-40B4-BE49-F238E27FC236}">
                <a16:creationId xmlns:a16="http://schemas.microsoft.com/office/drawing/2014/main" id="{7C588132-20E6-49F2-B220-D2910AD37E55}"/>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5537695" y="1885950"/>
            <a:ext cx="2617331" cy="1745739"/>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6053690F-369A-4F49-B910-241511BAB36E}"/>
              </a:ext>
            </a:extLst>
          </p:cNvPr>
          <p:cNvSpPr txBox="1"/>
          <p:nvPr/>
        </p:nvSpPr>
        <p:spPr>
          <a:xfrm>
            <a:off x="702727" y="1789323"/>
            <a:ext cx="4521280" cy="2031325"/>
          </a:xfrm>
          <a:prstGeom prst="rect">
            <a:avLst/>
          </a:prstGeom>
          <a:noFill/>
        </p:spPr>
        <p:txBody>
          <a:bodyPr wrap="square" rtlCol="0">
            <a:spAutoFit/>
          </a:bodyPr>
          <a:lstStyle/>
          <a:p>
            <a:pPr marL="214313" indent="-214313">
              <a:buFont typeface="Arial" panose="020B0604020202020204" pitchFamily="34" charset="0"/>
              <a:buChar char="•"/>
            </a:pPr>
            <a:r>
              <a:rPr lang="en-US" dirty="0">
                <a:solidFill>
                  <a:srgbClr val="002060"/>
                </a:solidFill>
                <a:latin typeface="Segoe UI Light" panose="020B0502040204020203" pitchFamily="34" charset="0"/>
                <a:cs typeface="Segoe UI Light" panose="020B0502040204020203" pitchFamily="34" charset="0"/>
              </a:rPr>
              <a:t>Measures “BOLD” signal</a:t>
            </a:r>
          </a:p>
          <a:p>
            <a:pPr marL="557213" lvl="1" indent="-214313">
              <a:buFont typeface="Arial" panose="020B0604020202020204" pitchFamily="34" charset="0"/>
              <a:buChar char="•"/>
            </a:pPr>
            <a:r>
              <a:rPr lang="en-US" dirty="0">
                <a:solidFill>
                  <a:srgbClr val="002060"/>
                </a:solidFill>
                <a:latin typeface="Segoe UI Light" panose="020B0502040204020203" pitchFamily="34" charset="0"/>
                <a:cs typeface="Segoe UI Light" panose="020B0502040204020203" pitchFamily="34" charset="0"/>
              </a:rPr>
              <a:t>Blood Oxygen Level Dependent signal</a:t>
            </a:r>
          </a:p>
          <a:p>
            <a:pPr marL="557213" lvl="1" indent="-214313">
              <a:buFont typeface="Arial" panose="020B0604020202020204" pitchFamily="34" charset="0"/>
              <a:buChar char="•"/>
            </a:pPr>
            <a:r>
              <a:rPr lang="en-US" dirty="0">
                <a:solidFill>
                  <a:srgbClr val="002060"/>
                </a:solidFill>
                <a:latin typeface="Segoe UI Light" panose="020B0502040204020203" pitchFamily="34" charset="0"/>
                <a:cs typeface="Segoe UI Light" panose="020B0502040204020203" pitchFamily="34" charset="0"/>
              </a:rPr>
              <a:t>Acts as indirect proxy for brain activations</a:t>
            </a:r>
          </a:p>
          <a:p>
            <a:pPr lvl="1"/>
            <a:endParaRPr lang="en-US" dirty="0">
              <a:solidFill>
                <a:srgbClr val="002060"/>
              </a:solidFill>
              <a:latin typeface="Segoe UI Light" panose="020B0502040204020203" pitchFamily="34" charset="0"/>
              <a:cs typeface="Segoe UI Light" panose="020B0502040204020203" pitchFamily="34" charset="0"/>
            </a:endParaRPr>
          </a:p>
          <a:p>
            <a:pPr marL="214313" indent="-214313">
              <a:buFont typeface="Arial" panose="020B0604020202020204" pitchFamily="34" charset="0"/>
              <a:buChar char="•"/>
            </a:pPr>
            <a:r>
              <a:rPr lang="en-US" dirty="0">
                <a:solidFill>
                  <a:srgbClr val="002060"/>
                </a:solidFill>
                <a:latin typeface="Segoe UI Light" panose="020B0502040204020203" pitchFamily="34" charset="0"/>
                <a:cs typeface="Segoe UI Light" panose="020B0502040204020203" pitchFamily="34" charset="0"/>
              </a:rPr>
              <a:t>Temporal Resolution: About 2 seconds</a:t>
            </a:r>
          </a:p>
          <a:p>
            <a:pPr marL="557213" lvl="1" indent="-214313">
              <a:buFont typeface="Arial" panose="020B0604020202020204" pitchFamily="34" charset="0"/>
              <a:buChar char="•"/>
            </a:pPr>
            <a:r>
              <a:rPr lang="en-US" dirty="0">
                <a:solidFill>
                  <a:srgbClr val="002060"/>
                </a:solidFill>
                <a:latin typeface="Segoe UI Light" panose="020B0502040204020203" pitchFamily="34" charset="0"/>
                <a:cs typeface="Segoe UI Light" panose="020B0502040204020203" pitchFamily="34" charset="0"/>
              </a:rPr>
              <a:t>Temporal lag of about 8 seconds</a:t>
            </a:r>
          </a:p>
          <a:p>
            <a:endParaRPr lang="en-US" dirty="0">
              <a:solidFill>
                <a:srgbClr val="002060"/>
              </a:solidFill>
              <a:latin typeface="Segoe UI Light" panose="020B0502040204020203" pitchFamily="34" charset="0"/>
              <a:cs typeface="Segoe UI Light" panose="020B0502040204020203" pitchFamily="34" charset="0"/>
            </a:endParaRPr>
          </a:p>
          <a:p>
            <a:pPr marL="214313" indent="-214313">
              <a:buFont typeface="Arial" panose="020B0604020202020204" pitchFamily="34" charset="0"/>
              <a:buChar char="•"/>
            </a:pPr>
            <a:r>
              <a:rPr lang="en-US" dirty="0">
                <a:solidFill>
                  <a:srgbClr val="002060"/>
                </a:solidFill>
                <a:latin typeface="Segoe UI Light" panose="020B0502040204020203" pitchFamily="34" charset="0"/>
                <a:cs typeface="Segoe UI Light" panose="020B0502040204020203" pitchFamily="34" charset="0"/>
              </a:rPr>
              <a:t>Spatial Resolution: 17mm^3 “voxels” (About 90K per brain)</a:t>
            </a:r>
          </a:p>
        </p:txBody>
      </p:sp>
      <p:pic>
        <p:nvPicPr>
          <p:cNvPr id="3076" name="Picture 4" descr="Magnetism - Questions and Answers ​in MRI">
            <a:extLst>
              <a:ext uri="{FF2B5EF4-FFF2-40B4-BE49-F238E27FC236}">
                <a16:creationId xmlns:a16="http://schemas.microsoft.com/office/drawing/2014/main" id="{D705E74E-584E-425C-8ED4-C0506DCA4C7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20111" y="3782006"/>
            <a:ext cx="1670721" cy="1284027"/>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A3535A84-B9AC-3430-8C10-BB7AFF069249}"/>
              </a:ext>
            </a:extLst>
          </p:cNvPr>
          <p:cNvSpPr>
            <a:spLocks noGrp="1"/>
          </p:cNvSpPr>
          <p:nvPr>
            <p:ph type="sldNum" sz="quarter" idx="12"/>
          </p:nvPr>
        </p:nvSpPr>
        <p:spPr/>
        <p:txBody>
          <a:bodyPr/>
          <a:lstStyle/>
          <a:p>
            <a:r>
              <a:rPr lang="en-US" dirty="0"/>
              <a:t>3</a:t>
            </a:r>
            <a:r>
              <a:rPr lang="en" dirty="0"/>
              <a:t>/27</a:t>
            </a:r>
            <a:endParaRPr lang="en-US" dirty="0"/>
          </a:p>
        </p:txBody>
      </p:sp>
    </p:spTree>
    <p:extLst>
      <p:ext uri="{BB962C8B-B14F-4D97-AF65-F5344CB8AC3E}">
        <p14:creationId xmlns:p14="http://schemas.microsoft.com/office/powerpoint/2010/main" val="336331042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8AD791-C099-5598-2B24-10E872573FA0}"/>
              </a:ext>
            </a:extLst>
          </p:cNvPr>
          <p:cNvSpPr>
            <a:spLocks noGrp="1"/>
          </p:cNvSpPr>
          <p:nvPr>
            <p:ph type="title"/>
          </p:nvPr>
        </p:nvSpPr>
        <p:spPr/>
        <p:txBody>
          <a:bodyPr>
            <a:normAutofit fontScale="90000"/>
          </a:bodyPr>
          <a:lstStyle/>
          <a:p>
            <a:r>
              <a:rPr lang="en-US" dirty="0">
                <a:solidFill>
                  <a:srgbClr val="002060"/>
                </a:solidFill>
                <a:latin typeface="Segoe UI Light" panose="020B0502040204020203" pitchFamily="34" charset="0"/>
                <a:cs typeface="Segoe UI Light" panose="020B0502040204020203" pitchFamily="34" charset="0"/>
              </a:rPr>
              <a:t>Modulating Voxels with Natural Language Explanations</a:t>
            </a:r>
          </a:p>
        </p:txBody>
      </p:sp>
      <p:sp>
        <p:nvSpPr>
          <p:cNvPr id="3" name="Text Placeholder 2">
            <a:extLst>
              <a:ext uri="{FF2B5EF4-FFF2-40B4-BE49-F238E27FC236}">
                <a16:creationId xmlns:a16="http://schemas.microsoft.com/office/drawing/2014/main" id="{69AB7D9F-E16E-5924-1947-7F80340B43E7}"/>
              </a:ext>
            </a:extLst>
          </p:cNvPr>
          <p:cNvSpPr>
            <a:spLocks noGrp="1"/>
          </p:cNvSpPr>
          <p:nvPr>
            <p:ph type="body" idx="1"/>
          </p:nvPr>
        </p:nvSpPr>
        <p:spPr/>
        <p:txBody>
          <a:bodyPr/>
          <a:lstStyle/>
          <a:p>
            <a:r>
              <a:rPr lang="en-US" dirty="0">
                <a:solidFill>
                  <a:srgbClr val="002060"/>
                </a:solidFill>
                <a:latin typeface="Segoe UI Light" panose="020B0502040204020203" pitchFamily="34" charset="0"/>
                <a:cs typeface="Segoe UI Light" panose="020B0502040204020203" pitchFamily="34" charset="0"/>
              </a:rPr>
              <a:t>Last steps:</a:t>
            </a:r>
          </a:p>
          <a:p>
            <a:pPr lvl="1"/>
            <a:r>
              <a:rPr lang="en-US" dirty="0">
                <a:solidFill>
                  <a:srgbClr val="002060"/>
                </a:solidFill>
                <a:latin typeface="Segoe UI Light" panose="020B0502040204020203" pitchFamily="34" charset="0"/>
                <a:cs typeface="Segoe UI Light" panose="020B0502040204020203" pitchFamily="34" charset="0"/>
              </a:rPr>
              <a:t>Use generated description, along with LLM prompting, to create synthetic stories that are designed to drive activation for a given voxel</a:t>
            </a:r>
          </a:p>
          <a:p>
            <a:pPr lvl="1"/>
            <a:r>
              <a:rPr lang="en-US" dirty="0">
                <a:solidFill>
                  <a:srgbClr val="002060"/>
                </a:solidFill>
                <a:latin typeface="Segoe UI Light" panose="020B0502040204020203" pitchFamily="34" charset="0"/>
                <a:cs typeface="Segoe UI Light" panose="020B0502040204020203" pitchFamily="34" charset="0"/>
              </a:rPr>
              <a:t>Test synthetic stories </a:t>
            </a:r>
            <a:r>
              <a:rPr lang="en-US" i="1" dirty="0">
                <a:solidFill>
                  <a:srgbClr val="002060"/>
                </a:solidFill>
                <a:latin typeface="Segoe UI Light" panose="020B0502040204020203" pitchFamily="34" charset="0"/>
                <a:cs typeface="Segoe UI Light" panose="020B0502040204020203" pitchFamily="34" charset="0"/>
              </a:rPr>
              <a:t>in vivo </a:t>
            </a:r>
            <a:r>
              <a:rPr lang="en-US" dirty="0">
                <a:solidFill>
                  <a:srgbClr val="002060"/>
                </a:solidFill>
                <a:latin typeface="Segoe UI Light" panose="020B0502040204020203" pitchFamily="34" charset="0"/>
                <a:cs typeface="Segoe UI Light" panose="020B0502040204020203" pitchFamily="34" charset="0"/>
              </a:rPr>
              <a:t>to determine efficacy</a:t>
            </a:r>
          </a:p>
        </p:txBody>
      </p:sp>
      <p:sp>
        <p:nvSpPr>
          <p:cNvPr id="4" name="Slide Number Placeholder 3">
            <a:extLst>
              <a:ext uri="{FF2B5EF4-FFF2-40B4-BE49-F238E27FC236}">
                <a16:creationId xmlns:a16="http://schemas.microsoft.com/office/drawing/2014/main" id="{31E6A18D-9C7B-D070-A8D9-20C302CFBC6A}"/>
              </a:ext>
            </a:extLst>
          </p:cNvPr>
          <p:cNvSpPr>
            <a:spLocks noGrp="1"/>
          </p:cNvSpPr>
          <p:nvPr>
            <p:ph type="sldNum" idx="12"/>
          </p:nvPr>
        </p:nvSpPr>
        <p:spPr/>
        <p:txBody>
          <a:bodyPr/>
          <a:lstStyle/>
          <a:p>
            <a:pPr marL="0" lvl="0" indent="0" algn="r" rtl="0">
              <a:spcBef>
                <a:spcPts val="0"/>
              </a:spcBef>
              <a:spcAft>
                <a:spcPts val="0"/>
              </a:spcAft>
              <a:buNone/>
            </a:pPr>
            <a:r>
              <a:rPr lang="en" dirty="0"/>
              <a:t>25/27</a:t>
            </a:r>
          </a:p>
        </p:txBody>
      </p:sp>
    </p:spTree>
    <p:extLst>
      <p:ext uri="{BB962C8B-B14F-4D97-AF65-F5344CB8AC3E}">
        <p14:creationId xmlns:p14="http://schemas.microsoft.com/office/powerpoint/2010/main" val="140581901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8AD791-C099-5598-2B24-10E872573FA0}"/>
              </a:ext>
            </a:extLst>
          </p:cNvPr>
          <p:cNvSpPr>
            <a:spLocks noGrp="1"/>
          </p:cNvSpPr>
          <p:nvPr>
            <p:ph type="title"/>
          </p:nvPr>
        </p:nvSpPr>
        <p:spPr/>
        <p:txBody>
          <a:bodyPr>
            <a:normAutofit fontScale="90000"/>
          </a:bodyPr>
          <a:lstStyle/>
          <a:p>
            <a:r>
              <a:rPr lang="en-US" dirty="0">
                <a:solidFill>
                  <a:srgbClr val="002060"/>
                </a:solidFill>
                <a:latin typeface="Segoe UI Light" panose="020B0502040204020203" pitchFamily="34" charset="0"/>
                <a:cs typeface="Segoe UI Light" panose="020B0502040204020203" pitchFamily="34" charset="0"/>
              </a:rPr>
              <a:t>Modulating Voxels with Natural Language Explanations</a:t>
            </a:r>
          </a:p>
        </p:txBody>
      </p:sp>
      <p:sp>
        <p:nvSpPr>
          <p:cNvPr id="3" name="Text Placeholder 2">
            <a:extLst>
              <a:ext uri="{FF2B5EF4-FFF2-40B4-BE49-F238E27FC236}">
                <a16:creationId xmlns:a16="http://schemas.microsoft.com/office/drawing/2014/main" id="{69AB7D9F-E16E-5924-1947-7F80340B43E7}"/>
              </a:ext>
            </a:extLst>
          </p:cNvPr>
          <p:cNvSpPr>
            <a:spLocks noGrp="1"/>
          </p:cNvSpPr>
          <p:nvPr>
            <p:ph type="body" idx="1"/>
          </p:nvPr>
        </p:nvSpPr>
        <p:spPr/>
        <p:txBody>
          <a:bodyPr/>
          <a:lstStyle/>
          <a:p>
            <a:r>
              <a:rPr lang="en-US" dirty="0">
                <a:solidFill>
                  <a:srgbClr val="002060"/>
                </a:solidFill>
                <a:latin typeface="Segoe UI Light" panose="020B0502040204020203" pitchFamily="34" charset="0"/>
                <a:cs typeface="Segoe UI Light" panose="020B0502040204020203" pitchFamily="34" charset="0"/>
              </a:rPr>
              <a:t>Last steps:</a:t>
            </a:r>
          </a:p>
          <a:p>
            <a:pPr lvl="1"/>
            <a:r>
              <a:rPr lang="en-US" dirty="0">
                <a:solidFill>
                  <a:srgbClr val="002060"/>
                </a:solidFill>
                <a:latin typeface="Segoe UI Light" panose="020B0502040204020203" pitchFamily="34" charset="0"/>
                <a:cs typeface="Segoe UI Light" panose="020B0502040204020203" pitchFamily="34" charset="0"/>
              </a:rPr>
              <a:t>Use generated description, along with LLM prompting, to create synthetic stories that are designed to drive activation for a given voxel</a:t>
            </a:r>
          </a:p>
          <a:p>
            <a:pPr lvl="1"/>
            <a:r>
              <a:rPr lang="en-US" dirty="0">
                <a:solidFill>
                  <a:srgbClr val="002060"/>
                </a:solidFill>
                <a:latin typeface="Segoe UI Light" panose="020B0502040204020203" pitchFamily="34" charset="0"/>
                <a:cs typeface="Segoe UI Light" panose="020B0502040204020203" pitchFamily="34" charset="0"/>
              </a:rPr>
              <a:t>Test synthetic stories </a:t>
            </a:r>
            <a:r>
              <a:rPr lang="en-US" i="1" dirty="0">
                <a:solidFill>
                  <a:srgbClr val="002060"/>
                </a:solidFill>
                <a:latin typeface="Segoe UI Light" panose="020B0502040204020203" pitchFamily="34" charset="0"/>
                <a:cs typeface="Segoe UI Light" panose="020B0502040204020203" pitchFamily="34" charset="0"/>
              </a:rPr>
              <a:t>in vivo </a:t>
            </a:r>
            <a:r>
              <a:rPr lang="en-US" dirty="0">
                <a:solidFill>
                  <a:srgbClr val="002060"/>
                </a:solidFill>
                <a:latin typeface="Segoe UI Light" panose="020B0502040204020203" pitchFamily="34" charset="0"/>
                <a:cs typeface="Segoe UI Light" panose="020B0502040204020203" pitchFamily="34" charset="0"/>
              </a:rPr>
              <a:t>to determine efficacy</a:t>
            </a:r>
          </a:p>
        </p:txBody>
      </p:sp>
      <p:pic>
        <p:nvPicPr>
          <p:cNvPr id="5" name="Picture 4" descr="A graph with numbers and dots&#10;&#10;Description automatically generated with medium confidence">
            <a:extLst>
              <a:ext uri="{FF2B5EF4-FFF2-40B4-BE49-F238E27FC236}">
                <a16:creationId xmlns:a16="http://schemas.microsoft.com/office/drawing/2014/main" id="{A6B1E96D-3C53-6542-2C6B-0065C172D2FA}"/>
              </a:ext>
            </a:extLst>
          </p:cNvPr>
          <p:cNvPicPr>
            <a:picLocks noChangeAspect="1"/>
          </p:cNvPicPr>
          <p:nvPr/>
        </p:nvPicPr>
        <p:blipFill>
          <a:blip r:embed="rId3"/>
          <a:stretch>
            <a:fillRect/>
          </a:stretch>
        </p:blipFill>
        <p:spPr>
          <a:xfrm>
            <a:off x="998142" y="2494623"/>
            <a:ext cx="3216315" cy="2377807"/>
          </a:xfrm>
          <a:prstGeom prst="rect">
            <a:avLst/>
          </a:prstGeom>
        </p:spPr>
      </p:pic>
      <p:pic>
        <p:nvPicPr>
          <p:cNvPr id="7" name="Picture 6" descr="A graph with different colored squares&#10;&#10;Description automatically generated">
            <a:extLst>
              <a:ext uri="{FF2B5EF4-FFF2-40B4-BE49-F238E27FC236}">
                <a16:creationId xmlns:a16="http://schemas.microsoft.com/office/drawing/2014/main" id="{AF6931C3-0B96-D894-811F-46EA5AE57817}"/>
              </a:ext>
            </a:extLst>
          </p:cNvPr>
          <p:cNvPicPr>
            <a:picLocks noChangeAspect="1"/>
          </p:cNvPicPr>
          <p:nvPr/>
        </p:nvPicPr>
        <p:blipFill>
          <a:blip r:embed="rId4"/>
          <a:stretch>
            <a:fillRect/>
          </a:stretch>
        </p:blipFill>
        <p:spPr>
          <a:xfrm>
            <a:off x="5272299" y="2571750"/>
            <a:ext cx="3111991" cy="2300680"/>
          </a:xfrm>
          <a:prstGeom prst="rect">
            <a:avLst/>
          </a:prstGeom>
        </p:spPr>
      </p:pic>
      <p:pic>
        <p:nvPicPr>
          <p:cNvPr id="1026" name="Picture 2">
            <a:extLst>
              <a:ext uri="{FF2B5EF4-FFF2-40B4-BE49-F238E27FC236}">
                <a16:creationId xmlns:a16="http://schemas.microsoft.com/office/drawing/2014/main" id="{935BCB2E-C9B9-7C87-491E-3ABCE8297CE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85885" y="2401487"/>
            <a:ext cx="1386859" cy="378234"/>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C32A1825-A1E7-4DFD-F564-658973DD8285}"/>
              </a:ext>
            </a:extLst>
          </p:cNvPr>
          <p:cNvSpPr>
            <a:spLocks noGrp="1"/>
          </p:cNvSpPr>
          <p:nvPr>
            <p:ph type="sldNum" idx="12"/>
          </p:nvPr>
        </p:nvSpPr>
        <p:spPr/>
        <p:txBody>
          <a:bodyPr/>
          <a:lstStyle/>
          <a:p>
            <a:pPr marL="0" lvl="0" indent="0" algn="r" rtl="0">
              <a:spcBef>
                <a:spcPts val="0"/>
              </a:spcBef>
              <a:spcAft>
                <a:spcPts val="0"/>
              </a:spcAft>
              <a:buNone/>
            </a:pPr>
            <a:r>
              <a:rPr lang="en" dirty="0"/>
              <a:t>25/27</a:t>
            </a:r>
          </a:p>
        </p:txBody>
      </p:sp>
    </p:spTree>
    <p:extLst>
      <p:ext uri="{BB962C8B-B14F-4D97-AF65-F5344CB8AC3E}">
        <p14:creationId xmlns:p14="http://schemas.microsoft.com/office/powerpoint/2010/main" val="313745932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E59F0C-8FEC-612D-F925-6B5F55F91783}"/>
              </a:ext>
            </a:extLst>
          </p:cNvPr>
          <p:cNvSpPr>
            <a:spLocks noGrp="1"/>
          </p:cNvSpPr>
          <p:nvPr>
            <p:ph type="title"/>
          </p:nvPr>
        </p:nvSpPr>
        <p:spPr/>
        <p:txBody>
          <a:bodyPr>
            <a:normAutofit fontScale="90000"/>
          </a:bodyPr>
          <a:lstStyle/>
          <a:p>
            <a:r>
              <a:rPr lang="en-US" dirty="0">
                <a:solidFill>
                  <a:srgbClr val="002060"/>
                </a:solidFill>
                <a:latin typeface="Segoe UI Light" panose="020B0502040204020203" pitchFamily="34" charset="0"/>
                <a:cs typeface="Segoe UI Light" panose="020B0502040204020203" pitchFamily="34" charset="0"/>
              </a:rPr>
              <a:t>Conclusions</a:t>
            </a:r>
          </a:p>
        </p:txBody>
      </p:sp>
      <p:sp>
        <p:nvSpPr>
          <p:cNvPr id="3" name="Text Placeholder 2">
            <a:extLst>
              <a:ext uri="{FF2B5EF4-FFF2-40B4-BE49-F238E27FC236}">
                <a16:creationId xmlns:a16="http://schemas.microsoft.com/office/drawing/2014/main" id="{6031A84D-0DED-0288-BD13-43BDDEC4D529}"/>
              </a:ext>
            </a:extLst>
          </p:cNvPr>
          <p:cNvSpPr>
            <a:spLocks noGrp="1"/>
          </p:cNvSpPr>
          <p:nvPr>
            <p:ph type="body" idx="1"/>
          </p:nvPr>
        </p:nvSpPr>
        <p:spPr/>
        <p:txBody>
          <a:bodyPr/>
          <a:lstStyle/>
          <a:p>
            <a:r>
              <a:rPr lang="en-US" dirty="0">
                <a:solidFill>
                  <a:srgbClr val="002060"/>
                </a:solidFill>
                <a:latin typeface="Segoe UI Light" panose="020B0502040204020203" pitchFamily="34" charset="0"/>
                <a:cs typeface="Segoe UI Light" panose="020B0502040204020203" pitchFamily="34" charset="0"/>
              </a:rPr>
              <a:t>Modern LMM-based encoding models provide unprecedented predictive power, enabling new practical applications and modes of scientific inquiry into biological language processing.</a:t>
            </a:r>
          </a:p>
          <a:p>
            <a:endParaRPr lang="en-US" dirty="0">
              <a:solidFill>
                <a:srgbClr val="002060"/>
              </a:solidFill>
              <a:latin typeface="Segoe UI Light" panose="020B0502040204020203" pitchFamily="34" charset="0"/>
              <a:cs typeface="Segoe UI Light" panose="020B0502040204020203" pitchFamily="34" charset="0"/>
            </a:endParaRPr>
          </a:p>
          <a:p>
            <a:endParaRPr lang="en-US" dirty="0">
              <a:solidFill>
                <a:srgbClr val="002060"/>
              </a:solidFill>
              <a:latin typeface="Segoe UI Light" panose="020B0502040204020203" pitchFamily="34" charset="0"/>
              <a:cs typeface="Segoe UI Light" panose="020B0502040204020203" pitchFamily="34" charset="0"/>
            </a:endParaRPr>
          </a:p>
        </p:txBody>
      </p:sp>
      <p:sp>
        <p:nvSpPr>
          <p:cNvPr id="4" name="Slide Number Placeholder 3">
            <a:extLst>
              <a:ext uri="{FF2B5EF4-FFF2-40B4-BE49-F238E27FC236}">
                <a16:creationId xmlns:a16="http://schemas.microsoft.com/office/drawing/2014/main" id="{44039E24-D3EA-6E89-4FAC-0FE37FBC9F75}"/>
              </a:ext>
            </a:extLst>
          </p:cNvPr>
          <p:cNvSpPr>
            <a:spLocks noGrp="1"/>
          </p:cNvSpPr>
          <p:nvPr>
            <p:ph type="sldNum" idx="12"/>
          </p:nvPr>
        </p:nvSpPr>
        <p:spPr/>
        <p:txBody>
          <a:bodyPr/>
          <a:lstStyle/>
          <a:p>
            <a:pPr marL="0" lvl="0" indent="0" algn="r" rtl="0">
              <a:spcBef>
                <a:spcPts val="0"/>
              </a:spcBef>
              <a:spcAft>
                <a:spcPts val="0"/>
              </a:spcAft>
              <a:buNone/>
            </a:pPr>
            <a:r>
              <a:rPr lang="en" dirty="0"/>
              <a:t>26/27</a:t>
            </a:r>
          </a:p>
        </p:txBody>
      </p:sp>
    </p:spTree>
    <p:extLst>
      <p:ext uri="{BB962C8B-B14F-4D97-AF65-F5344CB8AC3E}">
        <p14:creationId xmlns:p14="http://schemas.microsoft.com/office/powerpoint/2010/main" val="42807710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E59F0C-8FEC-612D-F925-6B5F55F91783}"/>
              </a:ext>
            </a:extLst>
          </p:cNvPr>
          <p:cNvSpPr>
            <a:spLocks noGrp="1"/>
          </p:cNvSpPr>
          <p:nvPr>
            <p:ph type="title"/>
          </p:nvPr>
        </p:nvSpPr>
        <p:spPr/>
        <p:txBody>
          <a:bodyPr>
            <a:normAutofit fontScale="90000"/>
          </a:bodyPr>
          <a:lstStyle/>
          <a:p>
            <a:r>
              <a:rPr lang="en-US" dirty="0">
                <a:solidFill>
                  <a:srgbClr val="002060"/>
                </a:solidFill>
                <a:latin typeface="Segoe UI Light" panose="020B0502040204020203" pitchFamily="34" charset="0"/>
                <a:cs typeface="Segoe UI Light" panose="020B0502040204020203" pitchFamily="34" charset="0"/>
              </a:rPr>
              <a:t>Conclusions</a:t>
            </a:r>
          </a:p>
        </p:txBody>
      </p:sp>
      <p:sp>
        <p:nvSpPr>
          <p:cNvPr id="3" name="Text Placeholder 2">
            <a:extLst>
              <a:ext uri="{FF2B5EF4-FFF2-40B4-BE49-F238E27FC236}">
                <a16:creationId xmlns:a16="http://schemas.microsoft.com/office/drawing/2014/main" id="{6031A84D-0DED-0288-BD13-43BDDEC4D529}"/>
              </a:ext>
            </a:extLst>
          </p:cNvPr>
          <p:cNvSpPr>
            <a:spLocks noGrp="1"/>
          </p:cNvSpPr>
          <p:nvPr>
            <p:ph type="body" idx="1"/>
          </p:nvPr>
        </p:nvSpPr>
        <p:spPr/>
        <p:txBody>
          <a:bodyPr/>
          <a:lstStyle/>
          <a:p>
            <a:r>
              <a:rPr lang="en-US" dirty="0">
                <a:solidFill>
                  <a:srgbClr val="002060"/>
                </a:solidFill>
                <a:latin typeface="Segoe UI Light" panose="020B0502040204020203" pitchFamily="34" charset="0"/>
                <a:cs typeface="Segoe UI Light" panose="020B0502040204020203" pitchFamily="34" charset="0"/>
              </a:rPr>
              <a:t>Modern LMM-based encoding models provide unprecedented predictive power, enabling new practical applications and modes of scientific inquiry into biological language processing.</a:t>
            </a:r>
          </a:p>
          <a:p>
            <a:r>
              <a:rPr lang="en-US" dirty="0">
                <a:solidFill>
                  <a:srgbClr val="002060"/>
                </a:solidFill>
                <a:latin typeface="Segoe UI Light" panose="020B0502040204020203" pitchFamily="34" charset="0"/>
                <a:cs typeface="Segoe UI Light" panose="020B0502040204020203" pitchFamily="34" charset="0"/>
              </a:rPr>
              <a:t>As the greater NLP research landscape continues to progress, we should continue to expect further improvements in encoding power and the expressiveness of downstream applications.</a:t>
            </a:r>
          </a:p>
          <a:p>
            <a:endParaRPr lang="en-US" dirty="0">
              <a:solidFill>
                <a:srgbClr val="002060"/>
              </a:solidFill>
              <a:latin typeface="Segoe UI Light" panose="020B0502040204020203" pitchFamily="34" charset="0"/>
              <a:cs typeface="Segoe UI Light" panose="020B0502040204020203" pitchFamily="34" charset="0"/>
            </a:endParaRPr>
          </a:p>
          <a:p>
            <a:endParaRPr lang="en-US" dirty="0">
              <a:solidFill>
                <a:srgbClr val="002060"/>
              </a:solidFill>
              <a:latin typeface="Segoe UI Light" panose="020B0502040204020203" pitchFamily="34" charset="0"/>
              <a:cs typeface="Segoe UI Light" panose="020B0502040204020203" pitchFamily="34" charset="0"/>
            </a:endParaRPr>
          </a:p>
        </p:txBody>
      </p:sp>
      <p:sp>
        <p:nvSpPr>
          <p:cNvPr id="4" name="Slide Number Placeholder 3">
            <a:extLst>
              <a:ext uri="{FF2B5EF4-FFF2-40B4-BE49-F238E27FC236}">
                <a16:creationId xmlns:a16="http://schemas.microsoft.com/office/drawing/2014/main" id="{F1B88005-11A1-3163-4901-6F973DA81BB6}"/>
              </a:ext>
            </a:extLst>
          </p:cNvPr>
          <p:cNvSpPr>
            <a:spLocks noGrp="1"/>
          </p:cNvSpPr>
          <p:nvPr>
            <p:ph type="sldNum" idx="12"/>
          </p:nvPr>
        </p:nvSpPr>
        <p:spPr/>
        <p:txBody>
          <a:bodyPr/>
          <a:lstStyle/>
          <a:p>
            <a:pPr marL="0" lvl="0" indent="0" algn="r" rtl="0">
              <a:spcBef>
                <a:spcPts val="0"/>
              </a:spcBef>
              <a:spcAft>
                <a:spcPts val="0"/>
              </a:spcAft>
              <a:buNone/>
            </a:pPr>
            <a:r>
              <a:rPr lang="en" dirty="0"/>
              <a:t>26/27</a:t>
            </a:r>
          </a:p>
        </p:txBody>
      </p:sp>
    </p:spTree>
    <p:extLst>
      <p:ext uri="{BB962C8B-B14F-4D97-AF65-F5344CB8AC3E}">
        <p14:creationId xmlns:p14="http://schemas.microsoft.com/office/powerpoint/2010/main" val="423684663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E59F0C-8FEC-612D-F925-6B5F55F91783}"/>
              </a:ext>
            </a:extLst>
          </p:cNvPr>
          <p:cNvSpPr>
            <a:spLocks noGrp="1"/>
          </p:cNvSpPr>
          <p:nvPr>
            <p:ph type="title"/>
          </p:nvPr>
        </p:nvSpPr>
        <p:spPr/>
        <p:txBody>
          <a:bodyPr>
            <a:normAutofit fontScale="90000"/>
          </a:bodyPr>
          <a:lstStyle/>
          <a:p>
            <a:r>
              <a:rPr lang="en-US" dirty="0">
                <a:solidFill>
                  <a:srgbClr val="002060"/>
                </a:solidFill>
                <a:latin typeface="Segoe UI Light" panose="020B0502040204020203" pitchFamily="34" charset="0"/>
                <a:cs typeface="Segoe UI Light" panose="020B0502040204020203" pitchFamily="34" charset="0"/>
              </a:rPr>
              <a:t>Conclusions</a:t>
            </a:r>
          </a:p>
        </p:txBody>
      </p:sp>
      <p:sp>
        <p:nvSpPr>
          <p:cNvPr id="3" name="Text Placeholder 2">
            <a:extLst>
              <a:ext uri="{FF2B5EF4-FFF2-40B4-BE49-F238E27FC236}">
                <a16:creationId xmlns:a16="http://schemas.microsoft.com/office/drawing/2014/main" id="{6031A84D-0DED-0288-BD13-43BDDEC4D529}"/>
              </a:ext>
            </a:extLst>
          </p:cNvPr>
          <p:cNvSpPr>
            <a:spLocks noGrp="1"/>
          </p:cNvSpPr>
          <p:nvPr>
            <p:ph type="body" idx="1"/>
          </p:nvPr>
        </p:nvSpPr>
        <p:spPr/>
        <p:txBody>
          <a:bodyPr/>
          <a:lstStyle/>
          <a:p>
            <a:r>
              <a:rPr lang="en-US" dirty="0">
                <a:solidFill>
                  <a:srgbClr val="002060"/>
                </a:solidFill>
                <a:latin typeface="Segoe UI Light" panose="020B0502040204020203" pitchFamily="34" charset="0"/>
                <a:cs typeface="Segoe UI Light" panose="020B0502040204020203" pitchFamily="34" charset="0"/>
              </a:rPr>
              <a:t>Modern LMM-based encoding models provide unprecedented predictive power, enabling new practical applications and modes of scientific inquiry into biological language processing.</a:t>
            </a:r>
          </a:p>
          <a:p>
            <a:r>
              <a:rPr lang="en-US" dirty="0">
                <a:solidFill>
                  <a:srgbClr val="002060"/>
                </a:solidFill>
                <a:latin typeface="Segoe UI Light" panose="020B0502040204020203" pitchFamily="34" charset="0"/>
                <a:cs typeface="Segoe UI Light" panose="020B0502040204020203" pitchFamily="34" charset="0"/>
              </a:rPr>
              <a:t>As the greater NLP research landscape continues to progress, we should continue to expect further improvements in encoding power and the expressiveness of downstream applications.</a:t>
            </a:r>
          </a:p>
          <a:p>
            <a:r>
              <a:rPr lang="en-US" dirty="0">
                <a:solidFill>
                  <a:srgbClr val="002060"/>
                </a:solidFill>
                <a:latin typeface="Segoe UI Light" panose="020B0502040204020203" pitchFamily="34" charset="0"/>
                <a:cs typeface="Segoe UI Light" panose="020B0502040204020203" pitchFamily="34" charset="0"/>
              </a:rPr>
              <a:t>As neuroscientists, we should work on increasing the availability of large-scale naturalistic datasets to open up newer and more expressive capabilities in neuroscience of language research.</a:t>
            </a:r>
          </a:p>
          <a:p>
            <a:endParaRPr lang="en-US" dirty="0">
              <a:solidFill>
                <a:srgbClr val="002060"/>
              </a:solidFill>
              <a:latin typeface="Segoe UI Light" panose="020B0502040204020203" pitchFamily="34" charset="0"/>
              <a:cs typeface="Segoe UI Light" panose="020B0502040204020203" pitchFamily="34" charset="0"/>
            </a:endParaRPr>
          </a:p>
          <a:p>
            <a:endParaRPr lang="en-US" dirty="0">
              <a:solidFill>
                <a:srgbClr val="002060"/>
              </a:solidFill>
              <a:latin typeface="Segoe UI Light" panose="020B0502040204020203" pitchFamily="34" charset="0"/>
              <a:cs typeface="Segoe UI Light" panose="020B0502040204020203" pitchFamily="34" charset="0"/>
            </a:endParaRPr>
          </a:p>
        </p:txBody>
      </p:sp>
      <p:sp>
        <p:nvSpPr>
          <p:cNvPr id="4" name="Slide Number Placeholder 3">
            <a:extLst>
              <a:ext uri="{FF2B5EF4-FFF2-40B4-BE49-F238E27FC236}">
                <a16:creationId xmlns:a16="http://schemas.microsoft.com/office/drawing/2014/main" id="{AF108C2F-FA9D-AC63-8966-A22B98080CCB}"/>
              </a:ext>
            </a:extLst>
          </p:cNvPr>
          <p:cNvSpPr>
            <a:spLocks noGrp="1"/>
          </p:cNvSpPr>
          <p:nvPr>
            <p:ph type="sldNum" idx="12"/>
          </p:nvPr>
        </p:nvSpPr>
        <p:spPr/>
        <p:txBody>
          <a:bodyPr/>
          <a:lstStyle/>
          <a:p>
            <a:pPr marL="0" lvl="0" indent="0" algn="r" rtl="0">
              <a:spcBef>
                <a:spcPts val="0"/>
              </a:spcBef>
              <a:spcAft>
                <a:spcPts val="0"/>
              </a:spcAft>
              <a:buNone/>
            </a:pPr>
            <a:r>
              <a:rPr lang="en" dirty="0"/>
              <a:t>26/27</a:t>
            </a:r>
          </a:p>
        </p:txBody>
      </p:sp>
    </p:spTree>
    <p:extLst>
      <p:ext uri="{BB962C8B-B14F-4D97-AF65-F5344CB8AC3E}">
        <p14:creationId xmlns:p14="http://schemas.microsoft.com/office/powerpoint/2010/main" val="31800140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A85FD3-18C4-41D7-386A-A5421361E692}"/>
              </a:ext>
            </a:extLst>
          </p:cNvPr>
          <p:cNvSpPr>
            <a:spLocks noGrp="1"/>
          </p:cNvSpPr>
          <p:nvPr>
            <p:ph type="title"/>
          </p:nvPr>
        </p:nvSpPr>
        <p:spPr/>
        <p:txBody>
          <a:bodyPr>
            <a:normAutofit fontScale="90000"/>
          </a:bodyPr>
          <a:lstStyle/>
          <a:p>
            <a:r>
              <a:rPr lang="en-US" dirty="0">
                <a:solidFill>
                  <a:srgbClr val="002060"/>
                </a:solidFill>
                <a:latin typeface="Segoe UI Light" panose="020B0502040204020203" pitchFamily="34" charset="0"/>
                <a:cs typeface="Segoe UI Light" panose="020B0502040204020203" pitchFamily="34" charset="0"/>
              </a:rPr>
              <a:t>Acknowledgements</a:t>
            </a:r>
          </a:p>
        </p:txBody>
      </p:sp>
      <p:pic>
        <p:nvPicPr>
          <p:cNvPr id="6" name="Picture 5" descr="A person wearing glasses and a orange shirt&#10;&#10;Description automatically generated">
            <a:extLst>
              <a:ext uri="{FF2B5EF4-FFF2-40B4-BE49-F238E27FC236}">
                <a16:creationId xmlns:a16="http://schemas.microsoft.com/office/drawing/2014/main" id="{9D9FC6E9-FF2B-FE31-F279-ADF4BE986E3E}"/>
              </a:ext>
            </a:extLst>
          </p:cNvPr>
          <p:cNvPicPr>
            <a:picLocks noChangeAspect="1"/>
          </p:cNvPicPr>
          <p:nvPr/>
        </p:nvPicPr>
        <p:blipFill>
          <a:blip r:embed="rId3"/>
          <a:stretch>
            <a:fillRect/>
          </a:stretch>
        </p:blipFill>
        <p:spPr>
          <a:xfrm>
            <a:off x="3569119" y="1108558"/>
            <a:ext cx="1527142" cy="1527142"/>
          </a:xfrm>
          <a:prstGeom prst="rect">
            <a:avLst/>
          </a:prstGeom>
        </p:spPr>
      </p:pic>
      <p:pic>
        <p:nvPicPr>
          <p:cNvPr id="8" name="Picture 7" descr="A person in a white shirt&#10;&#10;Description automatically generated">
            <a:extLst>
              <a:ext uri="{FF2B5EF4-FFF2-40B4-BE49-F238E27FC236}">
                <a16:creationId xmlns:a16="http://schemas.microsoft.com/office/drawing/2014/main" id="{0080F3A1-ACE8-6811-37B3-CF470DD3099C}"/>
              </a:ext>
            </a:extLst>
          </p:cNvPr>
          <p:cNvPicPr>
            <a:picLocks noChangeAspect="1"/>
          </p:cNvPicPr>
          <p:nvPr/>
        </p:nvPicPr>
        <p:blipFill>
          <a:blip r:embed="rId4"/>
          <a:stretch>
            <a:fillRect/>
          </a:stretch>
        </p:blipFill>
        <p:spPr>
          <a:xfrm>
            <a:off x="883478" y="3179537"/>
            <a:ext cx="1527142" cy="1527142"/>
          </a:xfrm>
          <a:prstGeom prst="rect">
            <a:avLst/>
          </a:prstGeom>
        </p:spPr>
      </p:pic>
      <p:pic>
        <p:nvPicPr>
          <p:cNvPr id="10" name="Picture 9" descr="A person smiling at camera&#10;&#10;Description automatically generated">
            <a:extLst>
              <a:ext uri="{FF2B5EF4-FFF2-40B4-BE49-F238E27FC236}">
                <a16:creationId xmlns:a16="http://schemas.microsoft.com/office/drawing/2014/main" id="{8579F8F4-39AD-D57F-FE60-8162973A0304}"/>
              </a:ext>
            </a:extLst>
          </p:cNvPr>
          <p:cNvPicPr>
            <a:picLocks noChangeAspect="1"/>
          </p:cNvPicPr>
          <p:nvPr/>
        </p:nvPicPr>
        <p:blipFill>
          <a:blip r:embed="rId5"/>
          <a:stretch>
            <a:fillRect/>
          </a:stretch>
        </p:blipFill>
        <p:spPr>
          <a:xfrm>
            <a:off x="6315582" y="1056948"/>
            <a:ext cx="1451458" cy="1536562"/>
          </a:xfrm>
          <a:prstGeom prst="rect">
            <a:avLst/>
          </a:prstGeom>
        </p:spPr>
      </p:pic>
      <p:pic>
        <p:nvPicPr>
          <p:cNvPr id="12" name="Picture 11" descr="A person with short hair wearing glasses&#10;&#10;Description automatically generated">
            <a:extLst>
              <a:ext uri="{FF2B5EF4-FFF2-40B4-BE49-F238E27FC236}">
                <a16:creationId xmlns:a16="http://schemas.microsoft.com/office/drawing/2014/main" id="{28B664D5-5841-FC12-E141-AEFC73CCB136}"/>
              </a:ext>
            </a:extLst>
          </p:cNvPr>
          <p:cNvPicPr>
            <a:picLocks noChangeAspect="1"/>
          </p:cNvPicPr>
          <p:nvPr/>
        </p:nvPicPr>
        <p:blipFill>
          <a:blip r:embed="rId6"/>
          <a:stretch>
            <a:fillRect/>
          </a:stretch>
        </p:blipFill>
        <p:spPr>
          <a:xfrm>
            <a:off x="6207874" y="3031600"/>
            <a:ext cx="1666875" cy="1666875"/>
          </a:xfrm>
          <a:prstGeom prst="rect">
            <a:avLst/>
          </a:prstGeom>
        </p:spPr>
      </p:pic>
      <p:pic>
        <p:nvPicPr>
          <p:cNvPr id="18" name="Picture 17" descr="A person in a graduation gown&#10;&#10;Description automatically generated">
            <a:extLst>
              <a:ext uri="{FF2B5EF4-FFF2-40B4-BE49-F238E27FC236}">
                <a16:creationId xmlns:a16="http://schemas.microsoft.com/office/drawing/2014/main" id="{C8AC99E3-6FB2-837B-412F-458CEF846B71}"/>
              </a:ext>
            </a:extLst>
          </p:cNvPr>
          <p:cNvPicPr>
            <a:picLocks noChangeAspect="1"/>
          </p:cNvPicPr>
          <p:nvPr/>
        </p:nvPicPr>
        <p:blipFill>
          <a:blip r:embed="rId7"/>
          <a:stretch>
            <a:fillRect/>
          </a:stretch>
        </p:blipFill>
        <p:spPr>
          <a:xfrm>
            <a:off x="3447462" y="3031600"/>
            <a:ext cx="1666874" cy="1666874"/>
          </a:xfrm>
          <a:prstGeom prst="rect">
            <a:avLst/>
          </a:prstGeom>
        </p:spPr>
      </p:pic>
      <p:sp>
        <p:nvSpPr>
          <p:cNvPr id="19" name="TextBox 18">
            <a:extLst>
              <a:ext uri="{FF2B5EF4-FFF2-40B4-BE49-F238E27FC236}">
                <a16:creationId xmlns:a16="http://schemas.microsoft.com/office/drawing/2014/main" id="{259154A3-496E-B1CF-5798-9669D0027160}"/>
              </a:ext>
            </a:extLst>
          </p:cNvPr>
          <p:cNvSpPr txBox="1"/>
          <p:nvPr/>
        </p:nvSpPr>
        <p:spPr>
          <a:xfrm>
            <a:off x="1165987" y="2733250"/>
            <a:ext cx="917239" cy="307777"/>
          </a:xfrm>
          <a:prstGeom prst="rect">
            <a:avLst/>
          </a:prstGeom>
          <a:noFill/>
        </p:spPr>
        <p:txBody>
          <a:bodyPr wrap="none" rtlCol="0">
            <a:spAutoFit/>
          </a:bodyPr>
          <a:lstStyle/>
          <a:p>
            <a:r>
              <a:rPr lang="en-US" dirty="0">
                <a:solidFill>
                  <a:srgbClr val="002060"/>
                </a:solidFill>
                <a:latin typeface="Segoe UI Light" panose="020B0502040204020203" pitchFamily="34" charset="0"/>
                <a:cs typeface="Segoe UI Light" panose="020B0502040204020203" pitchFamily="34" charset="0"/>
              </a:rPr>
              <a:t>Alex </a:t>
            </a:r>
            <a:r>
              <a:rPr lang="en-US" dirty="0" err="1">
                <a:solidFill>
                  <a:srgbClr val="002060"/>
                </a:solidFill>
                <a:latin typeface="Segoe UI Light" panose="020B0502040204020203" pitchFamily="34" charset="0"/>
                <a:cs typeface="Segoe UI Light" panose="020B0502040204020203" pitchFamily="34" charset="0"/>
              </a:rPr>
              <a:t>Huth</a:t>
            </a:r>
            <a:endParaRPr lang="en-US" dirty="0">
              <a:solidFill>
                <a:srgbClr val="002060"/>
              </a:solidFill>
              <a:latin typeface="Segoe UI Light" panose="020B0502040204020203" pitchFamily="34" charset="0"/>
              <a:cs typeface="Segoe UI Light" panose="020B0502040204020203" pitchFamily="34" charset="0"/>
            </a:endParaRPr>
          </a:p>
        </p:txBody>
      </p:sp>
      <p:sp>
        <p:nvSpPr>
          <p:cNvPr id="21" name="TextBox 20">
            <a:extLst>
              <a:ext uri="{FF2B5EF4-FFF2-40B4-BE49-F238E27FC236}">
                <a16:creationId xmlns:a16="http://schemas.microsoft.com/office/drawing/2014/main" id="{68C4A02F-FD42-FB8B-C431-ED541C2FC111}"/>
              </a:ext>
            </a:extLst>
          </p:cNvPr>
          <p:cNvSpPr txBox="1"/>
          <p:nvPr/>
        </p:nvSpPr>
        <p:spPr>
          <a:xfrm>
            <a:off x="3718874" y="2723823"/>
            <a:ext cx="4572000" cy="307777"/>
          </a:xfrm>
          <a:prstGeom prst="rect">
            <a:avLst/>
          </a:prstGeom>
          <a:noFill/>
        </p:spPr>
        <p:txBody>
          <a:bodyPr wrap="square">
            <a:spAutoFit/>
          </a:bodyPr>
          <a:lstStyle/>
          <a:p>
            <a:r>
              <a:rPr lang="en-US">
                <a:solidFill>
                  <a:srgbClr val="002060"/>
                </a:solidFill>
                <a:latin typeface="Segoe UI Light" panose="020B0502040204020203" pitchFamily="34" charset="0"/>
                <a:cs typeface="Segoe UI Light" panose="020B0502040204020203" pitchFamily="34" charset="0"/>
              </a:rPr>
              <a:t>Aditya Vaidya</a:t>
            </a:r>
            <a:endParaRPr lang="en-US" dirty="0">
              <a:solidFill>
                <a:srgbClr val="002060"/>
              </a:solidFill>
              <a:latin typeface="Segoe UI Light" panose="020B0502040204020203" pitchFamily="34" charset="0"/>
              <a:cs typeface="Segoe UI Light" panose="020B0502040204020203" pitchFamily="34" charset="0"/>
            </a:endParaRPr>
          </a:p>
        </p:txBody>
      </p:sp>
      <p:sp>
        <p:nvSpPr>
          <p:cNvPr id="23" name="TextBox 22">
            <a:extLst>
              <a:ext uri="{FF2B5EF4-FFF2-40B4-BE49-F238E27FC236}">
                <a16:creationId xmlns:a16="http://schemas.microsoft.com/office/drawing/2014/main" id="{24C1B03F-76B0-CBDB-6FE0-4670FB63FFD6}"/>
              </a:ext>
            </a:extLst>
          </p:cNvPr>
          <p:cNvSpPr txBox="1"/>
          <p:nvPr/>
        </p:nvSpPr>
        <p:spPr>
          <a:xfrm>
            <a:off x="921320" y="4742313"/>
            <a:ext cx="4572000" cy="307777"/>
          </a:xfrm>
          <a:prstGeom prst="rect">
            <a:avLst/>
          </a:prstGeom>
          <a:noFill/>
        </p:spPr>
        <p:txBody>
          <a:bodyPr wrap="square">
            <a:spAutoFit/>
          </a:bodyPr>
          <a:lstStyle/>
          <a:p>
            <a:r>
              <a:rPr lang="en-US" dirty="0">
                <a:solidFill>
                  <a:srgbClr val="002060"/>
                </a:solidFill>
                <a:latin typeface="Segoe UI Light" panose="020B0502040204020203" pitchFamily="34" charset="0"/>
                <a:cs typeface="Segoe UI Light" panose="020B0502040204020203" pitchFamily="34" charset="0"/>
              </a:rPr>
              <a:t>Chandan Singh</a:t>
            </a:r>
          </a:p>
        </p:txBody>
      </p:sp>
      <p:sp>
        <p:nvSpPr>
          <p:cNvPr id="25" name="TextBox 24">
            <a:extLst>
              <a:ext uri="{FF2B5EF4-FFF2-40B4-BE49-F238E27FC236}">
                <a16:creationId xmlns:a16="http://schemas.microsoft.com/office/drawing/2014/main" id="{EAB4A41E-0309-E645-E4E1-4ADF773023FA}"/>
              </a:ext>
            </a:extLst>
          </p:cNvPr>
          <p:cNvSpPr txBox="1"/>
          <p:nvPr/>
        </p:nvSpPr>
        <p:spPr>
          <a:xfrm>
            <a:off x="6447934" y="2668758"/>
            <a:ext cx="5392132" cy="307777"/>
          </a:xfrm>
          <a:prstGeom prst="rect">
            <a:avLst/>
          </a:prstGeom>
          <a:noFill/>
        </p:spPr>
        <p:txBody>
          <a:bodyPr wrap="square">
            <a:spAutoFit/>
          </a:bodyPr>
          <a:lstStyle/>
          <a:p>
            <a:r>
              <a:rPr lang="en-US" dirty="0" err="1">
                <a:solidFill>
                  <a:srgbClr val="002060"/>
                </a:solidFill>
                <a:latin typeface="Segoe UI Light" panose="020B0502040204020203" pitchFamily="34" charset="0"/>
                <a:cs typeface="Segoe UI Light" panose="020B0502040204020203" pitchFamily="34" charset="0"/>
              </a:rPr>
              <a:t>Shailee</a:t>
            </a:r>
            <a:r>
              <a:rPr lang="en-US" dirty="0">
                <a:solidFill>
                  <a:srgbClr val="002060"/>
                </a:solidFill>
                <a:latin typeface="Segoe UI Light" panose="020B0502040204020203" pitchFamily="34" charset="0"/>
                <a:cs typeface="Segoe UI Light" panose="020B0502040204020203" pitchFamily="34" charset="0"/>
              </a:rPr>
              <a:t> Jain</a:t>
            </a:r>
          </a:p>
        </p:txBody>
      </p:sp>
      <p:sp>
        <p:nvSpPr>
          <p:cNvPr id="27" name="TextBox 26">
            <a:extLst>
              <a:ext uri="{FF2B5EF4-FFF2-40B4-BE49-F238E27FC236}">
                <a16:creationId xmlns:a16="http://schemas.microsoft.com/office/drawing/2014/main" id="{C22B91C9-C9BC-9FF4-719E-BF911CA10BFD}"/>
              </a:ext>
            </a:extLst>
          </p:cNvPr>
          <p:cNvSpPr txBox="1"/>
          <p:nvPr/>
        </p:nvSpPr>
        <p:spPr>
          <a:xfrm>
            <a:off x="3751868" y="4753540"/>
            <a:ext cx="5392132" cy="307777"/>
          </a:xfrm>
          <a:prstGeom prst="rect">
            <a:avLst/>
          </a:prstGeom>
          <a:noFill/>
        </p:spPr>
        <p:txBody>
          <a:bodyPr wrap="square">
            <a:spAutoFit/>
          </a:bodyPr>
          <a:lstStyle/>
          <a:p>
            <a:r>
              <a:rPr lang="en-US" dirty="0">
                <a:solidFill>
                  <a:srgbClr val="002060"/>
                </a:solidFill>
                <a:latin typeface="Segoe UI Light" panose="020B0502040204020203" pitchFamily="34" charset="0"/>
                <a:cs typeface="Segoe UI Light" panose="020B0502040204020203" pitchFamily="34" charset="0"/>
              </a:rPr>
              <a:t>Aliyah Hsu</a:t>
            </a:r>
          </a:p>
        </p:txBody>
      </p:sp>
      <p:sp>
        <p:nvSpPr>
          <p:cNvPr id="29" name="TextBox 28">
            <a:extLst>
              <a:ext uri="{FF2B5EF4-FFF2-40B4-BE49-F238E27FC236}">
                <a16:creationId xmlns:a16="http://schemas.microsoft.com/office/drawing/2014/main" id="{53CC9830-E610-1EA5-CDEB-A1C23113FA16}"/>
              </a:ext>
            </a:extLst>
          </p:cNvPr>
          <p:cNvSpPr txBox="1"/>
          <p:nvPr/>
        </p:nvSpPr>
        <p:spPr>
          <a:xfrm>
            <a:off x="6754762" y="4753540"/>
            <a:ext cx="5919018" cy="307777"/>
          </a:xfrm>
          <a:prstGeom prst="rect">
            <a:avLst/>
          </a:prstGeom>
          <a:noFill/>
        </p:spPr>
        <p:txBody>
          <a:bodyPr wrap="square">
            <a:spAutoFit/>
          </a:bodyPr>
          <a:lstStyle/>
          <a:p>
            <a:r>
              <a:rPr lang="en-US" dirty="0">
                <a:solidFill>
                  <a:srgbClr val="002060"/>
                </a:solidFill>
                <a:latin typeface="Segoe UI Light" panose="020B0502040204020203" pitchFamily="34" charset="0"/>
                <a:cs typeface="Segoe UI Light" panose="020B0502040204020203" pitchFamily="34" charset="0"/>
              </a:rPr>
              <a:t>Bin Yu</a:t>
            </a:r>
          </a:p>
        </p:txBody>
      </p:sp>
      <p:pic>
        <p:nvPicPr>
          <p:cNvPr id="31" name="Picture 30" descr="A person and person smiling&#10;&#10;Description automatically generated">
            <a:extLst>
              <a:ext uri="{FF2B5EF4-FFF2-40B4-BE49-F238E27FC236}">
                <a16:creationId xmlns:a16="http://schemas.microsoft.com/office/drawing/2014/main" id="{FEE867A4-01E4-A5DF-35A2-B2A2325468D0}"/>
              </a:ext>
            </a:extLst>
          </p:cNvPr>
          <p:cNvPicPr>
            <a:picLocks noChangeAspect="1"/>
          </p:cNvPicPr>
          <p:nvPr/>
        </p:nvPicPr>
        <p:blipFill rotWithShape="1">
          <a:blip r:embed="rId8"/>
          <a:srcRect t="7036" r="50000" b="1329"/>
          <a:stretch/>
        </p:blipFill>
        <p:spPr>
          <a:xfrm>
            <a:off x="919418" y="1100398"/>
            <a:ext cx="1451458" cy="1568360"/>
          </a:xfrm>
          <a:prstGeom prst="rect">
            <a:avLst/>
          </a:prstGeom>
        </p:spPr>
      </p:pic>
      <p:sp>
        <p:nvSpPr>
          <p:cNvPr id="3" name="Slide Number Placeholder 2">
            <a:extLst>
              <a:ext uri="{FF2B5EF4-FFF2-40B4-BE49-F238E27FC236}">
                <a16:creationId xmlns:a16="http://schemas.microsoft.com/office/drawing/2014/main" id="{18E892E8-849F-0898-E0FA-3957106A9043}"/>
              </a:ext>
            </a:extLst>
          </p:cNvPr>
          <p:cNvSpPr>
            <a:spLocks noGrp="1"/>
          </p:cNvSpPr>
          <p:nvPr>
            <p:ph type="sldNum" idx="12"/>
          </p:nvPr>
        </p:nvSpPr>
        <p:spPr/>
        <p:txBody>
          <a:bodyPr/>
          <a:lstStyle/>
          <a:p>
            <a:pPr marL="0" lvl="0" indent="0" algn="r" rtl="0">
              <a:spcBef>
                <a:spcPts val="0"/>
              </a:spcBef>
              <a:spcAft>
                <a:spcPts val="0"/>
              </a:spcAft>
              <a:buNone/>
            </a:pPr>
            <a:r>
              <a:rPr lang="en" dirty="0"/>
              <a:t>27/27</a:t>
            </a:r>
          </a:p>
        </p:txBody>
      </p:sp>
    </p:spTree>
    <p:extLst>
      <p:ext uri="{BB962C8B-B14F-4D97-AF65-F5344CB8AC3E}">
        <p14:creationId xmlns:p14="http://schemas.microsoft.com/office/powerpoint/2010/main" val="21170925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0B664B-8DEB-49A5-B772-00DBDDD962A0}"/>
              </a:ext>
            </a:extLst>
          </p:cNvPr>
          <p:cNvSpPr>
            <a:spLocks noGrp="1"/>
          </p:cNvSpPr>
          <p:nvPr>
            <p:ph type="title"/>
          </p:nvPr>
        </p:nvSpPr>
        <p:spPr/>
        <p:txBody>
          <a:bodyPr>
            <a:normAutofit fontScale="90000"/>
          </a:bodyPr>
          <a:lstStyle/>
          <a:p>
            <a:r>
              <a:rPr lang="en-US" sz="3000" dirty="0">
                <a:solidFill>
                  <a:srgbClr val="002060"/>
                </a:solidFill>
                <a:latin typeface="Segoe UI Light" panose="020B0502040204020203" pitchFamily="34" charset="0"/>
                <a:cs typeface="Segoe UI Light" panose="020B0502040204020203" pitchFamily="34" charset="0"/>
              </a:rPr>
              <a:t>Functional Magnetic Resonance Imaging Data</a:t>
            </a:r>
          </a:p>
        </p:txBody>
      </p:sp>
      <p:pic>
        <p:nvPicPr>
          <p:cNvPr id="3074" name="Picture 2" descr="Imaging Research Center at The University of Texas in Austin">
            <a:extLst>
              <a:ext uri="{FF2B5EF4-FFF2-40B4-BE49-F238E27FC236}">
                <a16:creationId xmlns:a16="http://schemas.microsoft.com/office/drawing/2014/main" id="{7C588132-20E6-49F2-B220-D2910AD37E55}"/>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5537695" y="1885950"/>
            <a:ext cx="2617331" cy="1745739"/>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6053690F-369A-4F49-B910-241511BAB36E}"/>
              </a:ext>
            </a:extLst>
          </p:cNvPr>
          <p:cNvSpPr txBox="1"/>
          <p:nvPr/>
        </p:nvSpPr>
        <p:spPr>
          <a:xfrm>
            <a:off x="702727" y="1789324"/>
            <a:ext cx="4521280" cy="2893100"/>
          </a:xfrm>
          <a:prstGeom prst="rect">
            <a:avLst/>
          </a:prstGeom>
          <a:noFill/>
        </p:spPr>
        <p:txBody>
          <a:bodyPr wrap="square" rtlCol="0">
            <a:spAutoFit/>
          </a:bodyPr>
          <a:lstStyle/>
          <a:p>
            <a:pPr marL="214313" indent="-214313">
              <a:buFont typeface="Arial" panose="020B0604020202020204" pitchFamily="34" charset="0"/>
              <a:buChar char="•"/>
            </a:pPr>
            <a:r>
              <a:rPr lang="en-US" dirty="0">
                <a:solidFill>
                  <a:srgbClr val="002060"/>
                </a:solidFill>
                <a:latin typeface="Segoe UI Light" panose="020B0502040204020203" pitchFamily="34" charset="0"/>
                <a:cs typeface="Segoe UI Light" panose="020B0502040204020203" pitchFamily="34" charset="0"/>
              </a:rPr>
              <a:t>Measures “BOLD” signal</a:t>
            </a:r>
          </a:p>
          <a:p>
            <a:pPr marL="557213" lvl="1" indent="-214313">
              <a:buFont typeface="Arial" panose="020B0604020202020204" pitchFamily="34" charset="0"/>
              <a:buChar char="•"/>
            </a:pPr>
            <a:r>
              <a:rPr lang="en-US" dirty="0">
                <a:solidFill>
                  <a:srgbClr val="002060"/>
                </a:solidFill>
                <a:latin typeface="Segoe UI Light" panose="020B0502040204020203" pitchFamily="34" charset="0"/>
                <a:cs typeface="Segoe UI Light" panose="020B0502040204020203" pitchFamily="34" charset="0"/>
              </a:rPr>
              <a:t>Blood Oxygen Level Dependent signal</a:t>
            </a:r>
          </a:p>
          <a:p>
            <a:pPr marL="557213" lvl="1" indent="-214313">
              <a:buFont typeface="Arial" panose="020B0604020202020204" pitchFamily="34" charset="0"/>
              <a:buChar char="•"/>
            </a:pPr>
            <a:r>
              <a:rPr lang="en-US" dirty="0">
                <a:solidFill>
                  <a:srgbClr val="002060"/>
                </a:solidFill>
                <a:latin typeface="Segoe UI Light" panose="020B0502040204020203" pitchFamily="34" charset="0"/>
                <a:cs typeface="Segoe UI Light" panose="020B0502040204020203" pitchFamily="34" charset="0"/>
              </a:rPr>
              <a:t>Acts as indirect proxy for brain activations</a:t>
            </a:r>
          </a:p>
          <a:p>
            <a:pPr lvl="1"/>
            <a:endParaRPr lang="en-US" dirty="0">
              <a:solidFill>
                <a:srgbClr val="002060"/>
              </a:solidFill>
              <a:latin typeface="Segoe UI Light" panose="020B0502040204020203" pitchFamily="34" charset="0"/>
              <a:cs typeface="Segoe UI Light" panose="020B0502040204020203" pitchFamily="34" charset="0"/>
            </a:endParaRPr>
          </a:p>
          <a:p>
            <a:pPr marL="214313" indent="-214313">
              <a:buFont typeface="Arial" panose="020B0604020202020204" pitchFamily="34" charset="0"/>
              <a:buChar char="•"/>
            </a:pPr>
            <a:r>
              <a:rPr lang="en-US" dirty="0">
                <a:solidFill>
                  <a:srgbClr val="002060"/>
                </a:solidFill>
                <a:latin typeface="Segoe UI Light" panose="020B0502040204020203" pitchFamily="34" charset="0"/>
                <a:cs typeface="Segoe UI Light" panose="020B0502040204020203" pitchFamily="34" charset="0"/>
              </a:rPr>
              <a:t>Temporal Resolution: About 2 seconds</a:t>
            </a:r>
          </a:p>
          <a:p>
            <a:pPr marL="557213" lvl="1" indent="-214313">
              <a:buFont typeface="Arial" panose="020B0604020202020204" pitchFamily="34" charset="0"/>
              <a:buChar char="•"/>
            </a:pPr>
            <a:r>
              <a:rPr lang="en-US" dirty="0">
                <a:solidFill>
                  <a:srgbClr val="002060"/>
                </a:solidFill>
                <a:latin typeface="Segoe UI Light" panose="020B0502040204020203" pitchFamily="34" charset="0"/>
                <a:cs typeface="Segoe UI Light" panose="020B0502040204020203" pitchFamily="34" charset="0"/>
              </a:rPr>
              <a:t>Temporal lag of about 8 seconds</a:t>
            </a:r>
          </a:p>
          <a:p>
            <a:endParaRPr lang="en-US" dirty="0">
              <a:solidFill>
                <a:srgbClr val="002060"/>
              </a:solidFill>
              <a:latin typeface="Segoe UI Light" panose="020B0502040204020203" pitchFamily="34" charset="0"/>
              <a:cs typeface="Segoe UI Light" panose="020B0502040204020203" pitchFamily="34" charset="0"/>
            </a:endParaRPr>
          </a:p>
          <a:p>
            <a:pPr marL="214313" indent="-214313">
              <a:buFont typeface="Arial" panose="020B0604020202020204" pitchFamily="34" charset="0"/>
              <a:buChar char="•"/>
            </a:pPr>
            <a:r>
              <a:rPr lang="en-US" dirty="0">
                <a:solidFill>
                  <a:srgbClr val="002060"/>
                </a:solidFill>
                <a:latin typeface="Segoe UI Light" panose="020B0502040204020203" pitchFamily="34" charset="0"/>
                <a:cs typeface="Segoe UI Light" panose="020B0502040204020203" pitchFamily="34" charset="0"/>
              </a:rPr>
              <a:t>Spatial Resolution: 17mm^3 “voxels” (About 90K per brain)</a:t>
            </a:r>
          </a:p>
          <a:p>
            <a:endParaRPr lang="en-US" dirty="0">
              <a:solidFill>
                <a:srgbClr val="002060"/>
              </a:solidFill>
              <a:latin typeface="Segoe UI Light" panose="020B0502040204020203" pitchFamily="34" charset="0"/>
              <a:cs typeface="Segoe UI Light" panose="020B0502040204020203" pitchFamily="34" charset="0"/>
            </a:endParaRPr>
          </a:p>
          <a:p>
            <a:pPr marL="214313" indent="-214313">
              <a:buFont typeface="Arial" panose="020B0604020202020204" pitchFamily="34" charset="0"/>
              <a:buChar char="•"/>
            </a:pPr>
            <a:r>
              <a:rPr lang="en-US" dirty="0">
                <a:solidFill>
                  <a:srgbClr val="002060"/>
                </a:solidFill>
                <a:latin typeface="Segoe UI Light" panose="020B0502040204020203" pitchFamily="34" charset="0"/>
                <a:cs typeface="Segoe UI Light" panose="020B0502040204020203" pitchFamily="34" charset="0"/>
              </a:rPr>
              <a:t>Scan subjects while listening to natural language podcasts</a:t>
            </a:r>
          </a:p>
          <a:p>
            <a:pPr marL="557213" lvl="1" indent="-214313">
              <a:buFont typeface="Arial" panose="020B0604020202020204" pitchFamily="34" charset="0"/>
              <a:buChar char="•"/>
            </a:pPr>
            <a:r>
              <a:rPr lang="en-US" dirty="0">
                <a:solidFill>
                  <a:srgbClr val="002060"/>
                </a:solidFill>
                <a:latin typeface="Segoe UI Light" panose="020B0502040204020203" pitchFamily="34" charset="0"/>
                <a:cs typeface="Segoe UI Light" panose="020B0502040204020203" pitchFamily="34" charset="0"/>
              </a:rPr>
              <a:t>3 subjects, 20 hours of podcast data each</a:t>
            </a:r>
          </a:p>
        </p:txBody>
      </p:sp>
      <p:pic>
        <p:nvPicPr>
          <p:cNvPr id="3076" name="Picture 4" descr="Magnetism - Questions and Answers ​in MRI">
            <a:extLst>
              <a:ext uri="{FF2B5EF4-FFF2-40B4-BE49-F238E27FC236}">
                <a16:creationId xmlns:a16="http://schemas.microsoft.com/office/drawing/2014/main" id="{D705E74E-584E-425C-8ED4-C0506DCA4C7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20111" y="3782006"/>
            <a:ext cx="1670721" cy="1284027"/>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B80E3BB3-8E38-AE32-5AB0-8DA5EE90171C}"/>
              </a:ext>
            </a:extLst>
          </p:cNvPr>
          <p:cNvSpPr>
            <a:spLocks noGrp="1"/>
          </p:cNvSpPr>
          <p:nvPr>
            <p:ph type="sldNum" sz="quarter" idx="12"/>
          </p:nvPr>
        </p:nvSpPr>
        <p:spPr/>
        <p:txBody>
          <a:bodyPr/>
          <a:lstStyle/>
          <a:p>
            <a:r>
              <a:rPr lang="en-US" dirty="0"/>
              <a:t>3</a:t>
            </a:r>
            <a:r>
              <a:rPr lang="en" dirty="0"/>
              <a:t>/27</a:t>
            </a:r>
            <a:endParaRPr lang="en-US" dirty="0"/>
          </a:p>
        </p:txBody>
      </p:sp>
    </p:spTree>
    <p:extLst>
      <p:ext uri="{BB962C8B-B14F-4D97-AF65-F5344CB8AC3E}">
        <p14:creationId xmlns:p14="http://schemas.microsoft.com/office/powerpoint/2010/main" val="1192101030"/>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20169</TotalTime>
  <Words>9992</Words>
  <Application>Microsoft Office PowerPoint</Application>
  <PresentationFormat>On-screen Show (16:9)</PresentationFormat>
  <Paragraphs>699</Paragraphs>
  <Slides>85</Slides>
  <Notes>85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85</vt:i4>
      </vt:variant>
    </vt:vector>
  </HeadingPairs>
  <TitlesOfParts>
    <vt:vector size="91" baseType="lpstr">
      <vt:lpstr>Malgun Gothic Semilight</vt:lpstr>
      <vt:lpstr>Arial</vt:lpstr>
      <vt:lpstr>Courier New</vt:lpstr>
      <vt:lpstr>Roboto</vt:lpstr>
      <vt:lpstr>Segoe UI Light</vt:lpstr>
      <vt:lpstr>Simple Light</vt:lpstr>
      <vt:lpstr>Predictive Power in Language Encoding Models</vt:lpstr>
      <vt:lpstr>Language Processing in the Brain</vt:lpstr>
      <vt:lpstr>Language Processing in the Brain</vt:lpstr>
      <vt:lpstr>Language Processing in the Brain</vt:lpstr>
      <vt:lpstr>Language Processing in the Brain</vt:lpstr>
      <vt:lpstr>Functional Magnetic Resonance Imaging Data</vt:lpstr>
      <vt:lpstr>Functional Magnetic Resonance Imaging Data</vt:lpstr>
      <vt:lpstr>Functional Magnetic Resonance Imaging Data</vt:lpstr>
      <vt:lpstr>Functional Magnetic Resonance Imaging Data</vt:lpstr>
      <vt:lpstr>Language Encoding Models</vt:lpstr>
      <vt:lpstr>Language Encoding Models</vt:lpstr>
      <vt:lpstr>Language Encoding Models</vt:lpstr>
      <vt:lpstr>Language Encoding Models</vt:lpstr>
      <vt:lpstr>Language Encoding Models</vt:lpstr>
      <vt:lpstr>Language Encoding Models</vt:lpstr>
      <vt:lpstr>Language Encoding Models</vt:lpstr>
      <vt:lpstr>Outline</vt:lpstr>
      <vt:lpstr>Outline</vt:lpstr>
      <vt:lpstr>Outline</vt:lpstr>
      <vt:lpstr>Outline</vt:lpstr>
      <vt:lpstr>Perplexity as a Predictor of Encoding Model Performance </vt:lpstr>
      <vt:lpstr>Perplexity as a Predictor of Encoding Model Performance </vt:lpstr>
      <vt:lpstr>Perplexity as a Predictor of Encoding Model Performance </vt:lpstr>
      <vt:lpstr>Perplexity as a Predictor of Encoding Model Performance </vt:lpstr>
      <vt:lpstr>Perplexity as a Predictor of Encoding Model Performance </vt:lpstr>
      <vt:lpstr>Perplexity as a Predictor of Encoding Model Performance </vt:lpstr>
      <vt:lpstr>Predictive Coding or Feature Discovery?</vt:lpstr>
      <vt:lpstr>Predictive Coding or Feature Discovery?</vt:lpstr>
      <vt:lpstr>Predictive Coding or Feature Discovery?</vt:lpstr>
      <vt:lpstr>Predictive Coding or Feature Discovery?</vt:lpstr>
      <vt:lpstr>Predictive Coding or Feature Discovery?</vt:lpstr>
      <vt:lpstr>Predictive Coding or Feature Discovery?</vt:lpstr>
      <vt:lpstr>Generality as a Predictor of Encoding Model Performance </vt:lpstr>
      <vt:lpstr>Generality as a Predictor of Encoding Model Performance </vt:lpstr>
      <vt:lpstr>Translation as a Predictor of Encoding Model Performance </vt:lpstr>
      <vt:lpstr>Translation as a Predictor of Encoding Model Performance </vt:lpstr>
      <vt:lpstr>Outline</vt:lpstr>
      <vt:lpstr>Scaling Laws in LLMs</vt:lpstr>
      <vt:lpstr>Scaling Laws in LLMs</vt:lpstr>
      <vt:lpstr>Scaling Laws of Encoding Models</vt:lpstr>
      <vt:lpstr>Scaling Laws of Encoding Models</vt:lpstr>
      <vt:lpstr>Large-Scale Encoding Models</vt:lpstr>
      <vt:lpstr>Large-Scale Encoding Models</vt:lpstr>
      <vt:lpstr>Large-Scale Encoding Models</vt:lpstr>
      <vt:lpstr>Room for Improvement</vt:lpstr>
      <vt:lpstr>Room for Improvement</vt:lpstr>
      <vt:lpstr>Room for Improvement</vt:lpstr>
      <vt:lpstr>Room for Improvement</vt:lpstr>
      <vt:lpstr>Voxelwise Parametric Scaling Laws</vt:lpstr>
      <vt:lpstr>Voxelwise Parametric Scaling Laws</vt:lpstr>
      <vt:lpstr>Voxelwise Parametric Scaling Laws</vt:lpstr>
      <vt:lpstr>Nonlinearities in Encoding Models</vt:lpstr>
      <vt:lpstr>Nonlinearities in Encoding Models</vt:lpstr>
      <vt:lpstr>Nonlinearities in Encoding Models</vt:lpstr>
      <vt:lpstr>Nonlinearities in Encoding Models</vt:lpstr>
      <vt:lpstr>Nonlinearities in Encoding Models</vt:lpstr>
      <vt:lpstr>Practical Data Challenges</vt:lpstr>
      <vt:lpstr>Practical Data Challenges</vt:lpstr>
      <vt:lpstr>BrainLoRAs</vt:lpstr>
      <vt:lpstr>BrainLoRAs</vt:lpstr>
      <vt:lpstr>Outline</vt:lpstr>
      <vt:lpstr>Bayesian Semantic Decoding Models</vt:lpstr>
      <vt:lpstr>Bayesian Semantic Decoding Models</vt:lpstr>
      <vt:lpstr>Bayesian Semantic Decoding Models</vt:lpstr>
      <vt:lpstr>Bayesian Semantic Decoding Models</vt:lpstr>
      <vt:lpstr>Bayesian Semantic Decoding Models</vt:lpstr>
      <vt:lpstr>Improving Decoding Models</vt:lpstr>
      <vt:lpstr>Improving Decoding Models</vt:lpstr>
      <vt:lpstr>Improving Decoding Models</vt:lpstr>
      <vt:lpstr>Qualitative Decoding Evaluation</vt:lpstr>
      <vt:lpstr>Critiques of Language Encoding Models</vt:lpstr>
      <vt:lpstr>Critiques of Language Encoding Models</vt:lpstr>
      <vt:lpstr>Critiques of Language Encoding Models</vt:lpstr>
      <vt:lpstr>Critiques of Language Encoding Models</vt:lpstr>
      <vt:lpstr>Critiques of Language Encoding Models</vt:lpstr>
      <vt:lpstr>Critiques of Language Encoding Models</vt:lpstr>
      <vt:lpstr>Critiques of Language Encoding Models</vt:lpstr>
      <vt:lpstr>PowerPoint Presentation</vt:lpstr>
      <vt:lpstr>PowerPoint Presentation</vt:lpstr>
      <vt:lpstr>Modulating Voxels with Natural Language Explanations</vt:lpstr>
      <vt:lpstr>Modulating Voxels with Natural Language Explanations</vt:lpstr>
      <vt:lpstr>Conclusions</vt:lpstr>
      <vt:lpstr>Conclusions</vt:lpstr>
      <vt:lpstr>Conclusions</vt:lpstr>
      <vt:lpstr>Acknowledgements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Predictive Power in Language Encoding Models</dc:title>
  <cp:lastModifiedBy>Richard Antonello</cp:lastModifiedBy>
  <cp:revision>2</cp:revision>
  <dcterms:modified xsi:type="dcterms:W3CDTF">2024-03-11T13:11:14Z</dcterms:modified>
</cp:coreProperties>
</file>